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2"/>
  </p:notesMasterIdLst>
  <p:sldIdLst>
    <p:sldId id="264" r:id="rId5"/>
    <p:sldId id="275" r:id="rId6"/>
    <p:sldId id="279" r:id="rId7"/>
    <p:sldId id="280" r:id="rId8"/>
    <p:sldId id="276" r:id="rId9"/>
    <p:sldId id="277"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6" d="100"/>
          <a:sy n="66" d="100"/>
        </p:scale>
        <p:origin x="66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DBDFE-DD3D-4291-A404-1B97A83A6EA8}" type="datetimeFigureOut">
              <a:rPr lang="en-US" smtClean="0"/>
              <a:t>12/1/2021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456DE3-4E01-4AFD-AD42-42312842ED89}" type="slidenum">
              <a:rPr lang="en-US" smtClean="0"/>
              <a:t>‹#›</a:t>
            </a:fld>
            <a:endParaRPr lang="en-US" dirty="0"/>
          </a:p>
        </p:txBody>
      </p:sp>
    </p:spTree>
    <p:extLst>
      <p:ext uri="{BB962C8B-B14F-4D97-AF65-F5344CB8AC3E}">
        <p14:creationId xmlns:p14="http://schemas.microsoft.com/office/powerpoint/2010/main" val="702961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870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84701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575881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6973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0058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20732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07358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75327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32160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9910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12/1/2021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209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16personalitie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ocs.google.com/presentation/d/1o8JEuEYWMitJNerzOZdZAywtaZMVcoYOfyKEgtWhnVI/edit?usp=sha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inyurl.com/rahs-tutor-request" TargetMode="External"/><Relationship Id="rId2" Type="http://schemas.openxmlformats.org/officeDocument/2006/relationships/hyperlink" Target="https://docs.google.com/presentation/d/1o8JEuEYWMitJNerzOZdZAywtaZMVcoYOfyKEgtWhnVI/edit?usp=sharing"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presentation/d/1NH1vviGuAzHyggwKb9XEkMJqmJGaakzYbJ7yxWBJs8o/edit?usp=shar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flower illustrations">
            <a:extLst>
              <a:ext uri="{FF2B5EF4-FFF2-40B4-BE49-F238E27FC236}">
                <a16:creationId xmlns:a16="http://schemas.microsoft.com/office/drawing/2014/main" id="{46768272-0F6A-4E58-A45C-F10D015D8952}"/>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0" y="-839"/>
            <a:ext cx="12191980" cy="6858000"/>
          </a:xfrm>
          <a:prstGeom prst="rect">
            <a:avLst/>
          </a:prstGeom>
        </p:spPr>
      </p:pic>
      <p:sp useBgFill="1">
        <p:nvSpPr>
          <p:cNvPr id="73" name="Rectangle 72">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771132" y="2091263"/>
            <a:ext cx="8649738" cy="2590800"/>
          </a:xfrm>
        </p:spPr>
        <p:txBody>
          <a:bodyPr>
            <a:normAutofit/>
          </a:bodyPr>
          <a:lstStyle/>
          <a:p>
            <a:r>
              <a:rPr lang="en-US" sz="6800" dirty="0"/>
              <a:t>Welcome to advisory!</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771130" y="4682062"/>
            <a:ext cx="8652788" cy="457201"/>
          </a:xfrm>
        </p:spPr>
        <p:txBody>
          <a:bodyPr>
            <a:normAutofit/>
          </a:bodyPr>
          <a:lstStyle/>
          <a:p>
            <a:pPr>
              <a:spcAft>
                <a:spcPts val="600"/>
              </a:spcAft>
            </a:pPr>
            <a:r>
              <a:rPr lang="en-US" dirty="0"/>
              <a:t>December 1 &amp; 2</a:t>
            </a:r>
            <a:endParaRPr lang="en-US" sz="1800" dirty="0"/>
          </a:p>
        </p:txBody>
      </p:sp>
      <p:sp>
        <p:nvSpPr>
          <p:cNvPr id="77" name="Rectangle 76">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9" name="Straight Connector 78">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DD762-DA72-4083-8E17-99367399B26F}"/>
              </a:ext>
            </a:extLst>
          </p:cNvPr>
          <p:cNvSpPr>
            <a:spLocks noGrp="1"/>
          </p:cNvSpPr>
          <p:nvPr>
            <p:ph type="title"/>
          </p:nvPr>
        </p:nvSpPr>
        <p:spPr/>
        <p:txBody>
          <a:bodyPr/>
          <a:lstStyle/>
          <a:p>
            <a:r>
              <a:rPr lang="en-US" dirty="0"/>
              <a:t>Teambuilding Activity</a:t>
            </a:r>
          </a:p>
        </p:txBody>
      </p:sp>
      <p:sp>
        <p:nvSpPr>
          <p:cNvPr id="3" name="Content Placeholder 2">
            <a:extLst>
              <a:ext uri="{FF2B5EF4-FFF2-40B4-BE49-F238E27FC236}">
                <a16:creationId xmlns:a16="http://schemas.microsoft.com/office/drawing/2014/main" id="{0C1ABB51-1328-4268-A1B3-006B1C2299FA}"/>
              </a:ext>
            </a:extLst>
          </p:cNvPr>
          <p:cNvSpPr>
            <a:spLocks noGrp="1"/>
          </p:cNvSpPr>
          <p:nvPr>
            <p:ph idx="1"/>
          </p:nvPr>
        </p:nvSpPr>
        <p:spPr/>
        <p:txBody>
          <a:bodyPr>
            <a:normAutofit/>
          </a:bodyPr>
          <a:lstStyle/>
          <a:p>
            <a:pPr marL="0" marR="0">
              <a:spcBef>
                <a:spcPts val="0"/>
              </a:spcBef>
              <a:spcAft>
                <a:spcPts val="0"/>
              </a:spcAft>
            </a:pPr>
            <a:r>
              <a:rPr lang="en-US" sz="2400" dirty="0"/>
              <a:t>From Leadership students: </a:t>
            </a:r>
            <a:r>
              <a:rPr lang="en-US" sz="2400" dirty="0" err="1"/>
              <a:t>Naema</a:t>
            </a:r>
            <a:r>
              <a:rPr lang="en-US" sz="2400" dirty="0"/>
              <a:t> &amp; Bella</a:t>
            </a:r>
          </a:p>
        </p:txBody>
      </p:sp>
    </p:spTree>
    <p:extLst>
      <p:ext uri="{BB962C8B-B14F-4D97-AF65-F5344CB8AC3E}">
        <p14:creationId xmlns:p14="http://schemas.microsoft.com/office/powerpoint/2010/main" val="2006104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BF2E5-21DE-4944-B8D1-1E17ACAEEA98}"/>
              </a:ext>
            </a:extLst>
          </p:cNvPr>
          <p:cNvSpPr>
            <a:spLocks noGrp="1"/>
          </p:cNvSpPr>
          <p:nvPr>
            <p:ph type="title"/>
          </p:nvPr>
        </p:nvSpPr>
        <p:spPr/>
        <p:txBody>
          <a:bodyPr/>
          <a:lstStyle/>
          <a:p>
            <a:r>
              <a:rPr lang="en-US" dirty="0"/>
              <a:t>What is your personality type?</a:t>
            </a:r>
          </a:p>
        </p:txBody>
      </p:sp>
      <p:sp>
        <p:nvSpPr>
          <p:cNvPr id="3" name="Content Placeholder 2">
            <a:extLst>
              <a:ext uri="{FF2B5EF4-FFF2-40B4-BE49-F238E27FC236}">
                <a16:creationId xmlns:a16="http://schemas.microsoft.com/office/drawing/2014/main" id="{E8BA4BF3-A59C-454E-BE14-B831643205B5}"/>
              </a:ext>
            </a:extLst>
          </p:cNvPr>
          <p:cNvSpPr>
            <a:spLocks noGrp="1"/>
          </p:cNvSpPr>
          <p:nvPr>
            <p:ph idx="1"/>
          </p:nvPr>
        </p:nvSpPr>
        <p:spPr/>
        <p:txBody>
          <a:bodyPr>
            <a:normAutofit lnSpcReduction="10000"/>
          </a:bodyPr>
          <a:lstStyle/>
          <a:p>
            <a:r>
              <a:rPr lang="en-US" sz="2800" dirty="0"/>
              <a:t>You may remember yours from the Naviance “Do what you are” assignment. If you know (or included it in your response on Canvas) simply put your letters in the canvas prompt. For example, I am a INTJ. </a:t>
            </a:r>
          </a:p>
          <a:p>
            <a:r>
              <a:rPr lang="en-US" sz="2800" dirty="0"/>
              <a:t>If you don’t remember or just want to try a different assessment, there is a quick one at: </a:t>
            </a:r>
            <a:r>
              <a:rPr lang="en-US" sz="2800" b="0" i="0" dirty="0">
                <a:solidFill>
                  <a:srgbClr val="7030A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https://www.16personalities.com/</a:t>
            </a:r>
            <a:r>
              <a:rPr lang="en-US" sz="2800" b="0" i="0" dirty="0">
                <a:solidFill>
                  <a:srgbClr val="7030A0"/>
                </a:solidFill>
                <a:effectLst/>
                <a:latin typeface="Times New Roman" panose="02020603050405020304" pitchFamily="18" charset="0"/>
              </a:rPr>
              <a:t> </a:t>
            </a:r>
          </a:p>
          <a:p>
            <a:r>
              <a:rPr lang="en-US" sz="2800" dirty="0">
                <a:latin typeface="Times New Roman" panose="02020603050405020304" pitchFamily="18" charset="0"/>
              </a:rPr>
              <a:t>We will use this tomorrow, so get it done!</a:t>
            </a:r>
            <a:endParaRPr lang="en-US" sz="2800" dirty="0"/>
          </a:p>
        </p:txBody>
      </p:sp>
    </p:spTree>
    <p:extLst>
      <p:ext uri="{BB962C8B-B14F-4D97-AF65-F5344CB8AC3E}">
        <p14:creationId xmlns:p14="http://schemas.microsoft.com/office/powerpoint/2010/main" val="258897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9F8F0-C766-437B-BB88-091AEEDAFC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89B53E-AEB0-4D97-98B1-5834079301FF}"/>
              </a:ext>
            </a:extLst>
          </p:cNvPr>
          <p:cNvSpPr>
            <a:spLocks noGrp="1"/>
          </p:cNvSpPr>
          <p:nvPr>
            <p:ph idx="1"/>
          </p:nvPr>
        </p:nvSpPr>
        <p:spPr/>
        <p:txBody>
          <a:bodyPr/>
          <a:lstStyle/>
          <a:p>
            <a:endParaRPr lang="en-US" dirty="0"/>
          </a:p>
        </p:txBody>
      </p:sp>
      <p:sp>
        <p:nvSpPr>
          <p:cNvPr id="5" name="TextBox 4">
            <a:extLst>
              <a:ext uri="{FF2B5EF4-FFF2-40B4-BE49-F238E27FC236}">
                <a16:creationId xmlns:a16="http://schemas.microsoft.com/office/drawing/2014/main" id="{6D73418E-D6AF-4E40-8E33-D85EA306DAA3}"/>
              </a:ext>
            </a:extLst>
          </p:cNvPr>
          <p:cNvSpPr txBox="1"/>
          <p:nvPr/>
        </p:nvSpPr>
        <p:spPr>
          <a:xfrm>
            <a:off x="1150373" y="2103120"/>
            <a:ext cx="10146891" cy="2862322"/>
          </a:xfrm>
          <a:prstGeom prst="rect">
            <a:avLst/>
          </a:prstGeom>
          <a:noFill/>
        </p:spPr>
        <p:txBody>
          <a:bodyPr wrap="square">
            <a:spAutoFit/>
          </a:bodyPr>
          <a:lstStyle/>
          <a:p>
            <a:r>
              <a:rPr lang="en-US" sz="3600" b="0" i="0" dirty="0">
                <a:effectLst/>
                <a:latin typeface="Times New Roman" panose="02020603050405020304" pitchFamily="18" charset="0"/>
                <a:hlinkClick r:id="rId2">
                  <a:extLst>
                    <a:ext uri="{A12FA001-AC4F-418D-AE19-62706E023703}">
                      <ahyp:hlinkClr xmlns:ahyp="http://schemas.microsoft.com/office/drawing/2018/hyperlinkcolor" val="tx"/>
                    </a:ext>
                  </a:extLst>
                </a:hlinkClick>
              </a:rPr>
              <a:t>Student success survey:  Search for “we want to hear from you” in your student email! </a:t>
            </a:r>
            <a:r>
              <a:rPr lang="en-US" sz="3600" b="0" i="0" dirty="0">
                <a:solidFill>
                  <a:srgbClr val="F7B61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https://docs.google.com/presentation/d/1o8JEuEYWMitJNerzOZdZAywtaZMVcoYOfyKEgtWhnVI/edit?usp=sharing</a:t>
            </a:r>
            <a:r>
              <a:rPr lang="en-US" sz="3600" b="0" i="0" dirty="0">
                <a:solidFill>
                  <a:srgbClr val="000000"/>
                </a:solidFill>
                <a:effectLst/>
                <a:latin typeface="Times New Roman" panose="02020603050405020304" pitchFamily="18" charset="0"/>
              </a:rPr>
              <a:t> </a:t>
            </a:r>
          </a:p>
        </p:txBody>
      </p:sp>
    </p:spTree>
    <p:extLst>
      <p:ext uri="{BB962C8B-B14F-4D97-AF65-F5344CB8AC3E}">
        <p14:creationId xmlns:p14="http://schemas.microsoft.com/office/powerpoint/2010/main" val="1307342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76BE-BD75-49C4-8DBB-8664500E6558}"/>
              </a:ext>
            </a:extLst>
          </p:cNvPr>
          <p:cNvSpPr>
            <a:spLocks noGrp="1"/>
          </p:cNvSpPr>
          <p:nvPr>
            <p:ph type="title"/>
          </p:nvPr>
        </p:nvSpPr>
        <p:spPr/>
        <p:txBody>
          <a:bodyPr/>
          <a:lstStyle/>
          <a:p>
            <a:r>
              <a:rPr lang="en-US" dirty="0"/>
              <a:t>Surveys… </a:t>
            </a:r>
            <a:r>
              <a:rPr lang="en-US" dirty="0" err="1"/>
              <a:t>cuz</a:t>
            </a:r>
            <a:r>
              <a:rPr lang="en-US" dirty="0"/>
              <a:t> that’s how we roll</a:t>
            </a:r>
          </a:p>
        </p:txBody>
      </p:sp>
      <p:sp>
        <p:nvSpPr>
          <p:cNvPr id="3" name="Content Placeholder 2">
            <a:extLst>
              <a:ext uri="{FF2B5EF4-FFF2-40B4-BE49-F238E27FC236}">
                <a16:creationId xmlns:a16="http://schemas.microsoft.com/office/drawing/2014/main" id="{6D7B025B-39BF-4148-8AF4-6477D1EC7F5C}"/>
              </a:ext>
            </a:extLst>
          </p:cNvPr>
          <p:cNvSpPr>
            <a:spLocks noGrp="1"/>
          </p:cNvSpPr>
          <p:nvPr>
            <p:ph idx="1"/>
          </p:nvPr>
        </p:nvSpPr>
        <p:spPr/>
        <p:txBody>
          <a:bodyPr/>
          <a:lstStyle/>
          <a:p>
            <a:r>
              <a:rPr lang="en-US" b="0" i="0" dirty="0">
                <a:effectLst/>
                <a:latin typeface="Times New Roman" panose="02020603050405020304" pitchFamily="18" charset="0"/>
                <a:hlinkClick r:id="rId2">
                  <a:extLst>
                    <a:ext uri="{A12FA001-AC4F-418D-AE19-62706E023703}">
                      <ahyp:hlinkClr xmlns:ahyp="http://schemas.microsoft.com/office/drawing/2018/hyperlinkcolor" val="tx"/>
                    </a:ext>
                  </a:extLst>
                </a:hlinkClick>
              </a:rPr>
              <a:t>Student success survey:  Search for “we want to hear from you” in your student email! </a:t>
            </a:r>
            <a:r>
              <a:rPr lang="en-US" b="0" i="0" dirty="0">
                <a:solidFill>
                  <a:srgbClr val="F7B61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https://docs.google.com/presentation/d/1o8JEuEYWMitJNerzOZdZAywtaZMVcoYOfyKEgtWhnVI/edit?usp=sharing</a:t>
            </a:r>
            <a:r>
              <a:rPr lang="en-US" b="0" i="0" dirty="0">
                <a:solidFill>
                  <a:srgbClr val="000000"/>
                </a:solidFill>
                <a:effectLst/>
                <a:latin typeface="Times New Roman" panose="02020603050405020304" pitchFamily="18" charset="0"/>
              </a:rPr>
              <a:t> </a:t>
            </a:r>
          </a:p>
          <a:p>
            <a:r>
              <a:rPr lang="en-US" dirty="0" err="1">
                <a:solidFill>
                  <a:srgbClr val="000000"/>
                </a:solidFill>
                <a:latin typeface="Times New Roman" panose="02020603050405020304" pitchFamily="18" charset="0"/>
              </a:rPr>
              <a:t>Moar</a:t>
            </a:r>
            <a:r>
              <a:rPr lang="en-US" dirty="0">
                <a:solidFill>
                  <a:srgbClr val="000000"/>
                </a:solidFill>
                <a:latin typeface="Times New Roman" panose="02020603050405020304" pitchFamily="18" charset="0"/>
              </a:rPr>
              <a:t> surveys:</a:t>
            </a:r>
          </a:p>
          <a:p>
            <a:r>
              <a:rPr lang="en-US" dirty="0">
                <a:solidFill>
                  <a:srgbClr val="000000"/>
                </a:solidFill>
                <a:latin typeface="Times New Roman" panose="02020603050405020304" pitchFamily="18" charset="0"/>
              </a:rPr>
              <a:t>Need a Tutor? </a:t>
            </a:r>
            <a:r>
              <a:rPr lang="en-US" dirty="0">
                <a:solidFill>
                  <a:srgbClr val="7030A0"/>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https://tinyurl.com/rahs-tutor-request</a:t>
            </a:r>
            <a:r>
              <a:rPr lang="en-US" dirty="0">
                <a:solidFill>
                  <a:srgbClr val="7030A0"/>
                </a:solidFill>
                <a:latin typeface="Times New Roman" panose="02020603050405020304" pitchFamily="18" charset="0"/>
              </a:rPr>
              <a:t> </a:t>
            </a:r>
            <a:r>
              <a:rPr lang="en-US" dirty="0">
                <a:solidFill>
                  <a:srgbClr val="000000"/>
                </a:solidFill>
                <a:latin typeface="Times New Roman" panose="02020603050405020304" pitchFamily="18" charset="0"/>
              </a:rPr>
              <a:t>		Be a Tutor: </a:t>
            </a:r>
            <a:endParaRPr lang="en-US" dirty="0"/>
          </a:p>
        </p:txBody>
      </p:sp>
      <p:pic>
        <p:nvPicPr>
          <p:cNvPr id="4" name="Picture 3">
            <a:extLst>
              <a:ext uri="{FF2B5EF4-FFF2-40B4-BE49-F238E27FC236}">
                <a16:creationId xmlns:a16="http://schemas.microsoft.com/office/drawing/2014/main" id="{F8007F49-43EE-4563-B04A-78DB6EEC10F8}"/>
              </a:ext>
            </a:extLst>
          </p:cNvPr>
          <p:cNvPicPr>
            <a:picLocks noChangeAspect="1"/>
          </p:cNvPicPr>
          <p:nvPr/>
        </p:nvPicPr>
        <p:blipFill>
          <a:blip r:embed="rId4"/>
          <a:stretch>
            <a:fillRect/>
          </a:stretch>
        </p:blipFill>
        <p:spPr>
          <a:xfrm>
            <a:off x="1527698" y="3521475"/>
            <a:ext cx="2600325" cy="2600325"/>
          </a:xfrm>
          <a:prstGeom prst="rect">
            <a:avLst/>
          </a:prstGeom>
        </p:spPr>
      </p:pic>
      <p:pic>
        <p:nvPicPr>
          <p:cNvPr id="6" name="Picture 5" descr="Qr code&#10;&#10;Description automatically generated">
            <a:extLst>
              <a:ext uri="{FF2B5EF4-FFF2-40B4-BE49-F238E27FC236}">
                <a16:creationId xmlns:a16="http://schemas.microsoft.com/office/drawing/2014/main" id="{5EB9467F-094F-4A04-B8C2-20557DD4DA30}"/>
              </a:ext>
            </a:extLst>
          </p:cNvPr>
          <p:cNvPicPr>
            <a:picLocks noChangeAspect="1"/>
          </p:cNvPicPr>
          <p:nvPr/>
        </p:nvPicPr>
        <p:blipFill>
          <a:blip r:embed="rId5"/>
          <a:stretch>
            <a:fillRect/>
          </a:stretch>
        </p:blipFill>
        <p:spPr>
          <a:xfrm>
            <a:off x="7860437" y="3120891"/>
            <a:ext cx="3094515" cy="3094515"/>
          </a:xfrm>
          <a:prstGeom prst="rect">
            <a:avLst/>
          </a:prstGeom>
        </p:spPr>
      </p:pic>
    </p:spTree>
    <p:extLst>
      <p:ext uri="{BB962C8B-B14F-4D97-AF65-F5344CB8AC3E}">
        <p14:creationId xmlns:p14="http://schemas.microsoft.com/office/powerpoint/2010/main" val="395381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6716-86A2-4AFE-981E-7F1A454AFE3C}"/>
              </a:ext>
            </a:extLst>
          </p:cNvPr>
          <p:cNvSpPr>
            <a:spLocks noGrp="1"/>
          </p:cNvSpPr>
          <p:nvPr>
            <p:ph type="title"/>
          </p:nvPr>
        </p:nvSpPr>
        <p:spPr>
          <a:xfrm>
            <a:off x="1066800" y="642594"/>
            <a:ext cx="10058400" cy="689056"/>
          </a:xfrm>
        </p:spPr>
        <p:txBody>
          <a:bodyPr/>
          <a:lstStyle/>
          <a:p>
            <a:r>
              <a:rPr lang="en-US" dirty="0"/>
              <a:t>Gathering</a:t>
            </a:r>
          </a:p>
        </p:txBody>
      </p:sp>
      <p:sp>
        <p:nvSpPr>
          <p:cNvPr id="3" name="Content Placeholder 2">
            <a:extLst>
              <a:ext uri="{FF2B5EF4-FFF2-40B4-BE49-F238E27FC236}">
                <a16:creationId xmlns:a16="http://schemas.microsoft.com/office/drawing/2014/main" id="{DA2B9DBE-5C8E-4D7A-8267-DEAD2E53CF2B}"/>
              </a:ext>
            </a:extLst>
          </p:cNvPr>
          <p:cNvSpPr>
            <a:spLocks noGrp="1"/>
          </p:cNvSpPr>
          <p:nvPr>
            <p:ph idx="1"/>
          </p:nvPr>
        </p:nvSpPr>
        <p:spPr>
          <a:xfrm>
            <a:off x="1066800" y="1526959"/>
            <a:ext cx="10058400" cy="4425785"/>
          </a:xfrm>
        </p:spPr>
        <p:txBody>
          <a:bodyPr>
            <a:normAutofit/>
          </a:bodyPr>
          <a:lstStyle/>
          <a:p>
            <a:r>
              <a:rPr lang="en-US" sz="3200" dirty="0"/>
              <a:t>Get into your assigned group.</a:t>
            </a:r>
          </a:p>
          <a:p>
            <a:r>
              <a:rPr lang="en-US" sz="1600" dirty="0"/>
              <a:t>1- Nick, Aimee, Linnie 2- </a:t>
            </a:r>
            <a:r>
              <a:rPr lang="en-US" sz="1600" dirty="0" err="1"/>
              <a:t>Miiraj</a:t>
            </a:r>
            <a:r>
              <a:rPr lang="en-US" sz="1600" dirty="0"/>
              <a:t>, Giulia, Jacob 3- Charisse, Francesca, Helen 4-Regan</a:t>
            </a:r>
            <a:r>
              <a:rPr lang="en-US" sz="1600"/>
              <a:t>, Jasmine, Lili</a:t>
            </a:r>
            <a:endParaRPr lang="en-US" sz="1600" dirty="0"/>
          </a:p>
          <a:p>
            <a:r>
              <a:rPr lang="en-US" sz="3200" dirty="0"/>
              <a:t>As a group, record your answers to the questions.  </a:t>
            </a:r>
          </a:p>
          <a:p>
            <a:pPr marL="457200"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In 4th quarter, we will be working with King County International Airport.  As part of that project, you and your team will investigate water management.</a:t>
            </a:r>
          </a:p>
          <a:p>
            <a:pPr marL="457200"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marL="457200"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What advice do you have for your teachers to make that  project as interesting as possible for you?  That is, what kinds of activities would help you be successful?  What activities might help others learn but would be irritating to you?  </a:t>
            </a:r>
          </a:p>
          <a:p>
            <a:endParaRPr lang="en-US" sz="3600" dirty="0"/>
          </a:p>
        </p:txBody>
      </p:sp>
    </p:spTree>
    <p:extLst>
      <p:ext uri="{BB962C8B-B14F-4D97-AF65-F5344CB8AC3E}">
        <p14:creationId xmlns:p14="http://schemas.microsoft.com/office/powerpoint/2010/main" val="2005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8EAD-BE8E-4737-987D-DB6B83BE4ABD}"/>
              </a:ext>
            </a:extLst>
          </p:cNvPr>
          <p:cNvSpPr>
            <a:spLocks noGrp="1"/>
          </p:cNvSpPr>
          <p:nvPr>
            <p:ph type="title"/>
          </p:nvPr>
        </p:nvSpPr>
        <p:spPr/>
        <p:txBody>
          <a:bodyPr/>
          <a:lstStyle/>
          <a:p>
            <a:r>
              <a:rPr lang="en-US" dirty="0"/>
              <a:t>Debrief:</a:t>
            </a:r>
          </a:p>
        </p:txBody>
      </p:sp>
      <p:sp>
        <p:nvSpPr>
          <p:cNvPr id="3" name="Content Placeholder 2">
            <a:extLst>
              <a:ext uri="{FF2B5EF4-FFF2-40B4-BE49-F238E27FC236}">
                <a16:creationId xmlns:a16="http://schemas.microsoft.com/office/drawing/2014/main" id="{DC9B49DE-FBDA-4C41-8661-3DAB324F43F2}"/>
              </a:ext>
            </a:extLst>
          </p:cNvPr>
          <p:cNvSpPr>
            <a:spLocks noGrp="1"/>
          </p:cNvSpPr>
          <p:nvPr>
            <p:ph idx="1"/>
          </p:nvPr>
        </p:nvSpPr>
        <p:spPr/>
        <p:txBody>
          <a:bodyPr>
            <a:normAutofit fontScale="85000" lnSpcReduction="20000"/>
          </a:bodyPr>
          <a:lstStyle/>
          <a:p>
            <a:pPr rtl="0">
              <a:spcBef>
                <a:spcPts val="0"/>
              </a:spcBef>
              <a:spcAft>
                <a:spcPts val="0"/>
              </a:spcAft>
            </a:pPr>
            <a:r>
              <a:rPr lang="en-US" sz="2400" b="0" i="0" u="none" strike="noStrike" dirty="0">
                <a:solidFill>
                  <a:srgbClr val="000000"/>
                </a:solidFill>
                <a:effectLst/>
                <a:latin typeface="Arial" panose="020B0604020202020204" pitchFamily="34" charset="0"/>
              </a:rPr>
              <a:t>What did it feel like? </a:t>
            </a:r>
            <a:endParaRPr lang="en-US" sz="2400" b="0" dirty="0">
              <a:effectLst/>
            </a:endParaRPr>
          </a:p>
          <a:p>
            <a:pPr marL="457200" rtl="0">
              <a:spcBef>
                <a:spcPts val="0"/>
              </a:spcBef>
              <a:spcAft>
                <a:spcPts val="0"/>
              </a:spcAft>
            </a:pPr>
            <a:r>
              <a:rPr lang="en-US" sz="2400" b="0" i="0" u="none" strike="noStrike" dirty="0">
                <a:solidFill>
                  <a:srgbClr val="000000"/>
                </a:solidFill>
                <a:effectLst/>
                <a:latin typeface="Arial" panose="020B0604020202020204" pitchFamily="34" charset="0"/>
              </a:rPr>
              <a:t>Debrief</a:t>
            </a:r>
            <a:endParaRPr lang="en-US" sz="2400" b="0" dirty="0">
              <a:effectLst/>
            </a:endParaRPr>
          </a:p>
          <a:p>
            <a:pPr marL="4572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None of these types are right or wrong; people show up in lots of different ways</a:t>
            </a:r>
          </a:p>
          <a:p>
            <a:pPr marL="742950" lvl="1" indent="-28575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How do we get what we need?</a:t>
            </a:r>
          </a:p>
          <a:p>
            <a:pPr marL="742950" lvl="1" indent="-28575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How do we work with others who are different from us? </a:t>
            </a:r>
          </a:p>
          <a:p>
            <a:pPr marL="1143000" lvl="2" indent="-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Peers</a:t>
            </a:r>
          </a:p>
          <a:p>
            <a:pPr marL="1143000" lvl="2" indent="-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Teachers</a:t>
            </a:r>
          </a:p>
          <a:p>
            <a:pPr marL="1143000" lvl="2" indent="-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Employers</a:t>
            </a:r>
          </a:p>
          <a:p>
            <a:pPr marL="4572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rial" panose="020B0604020202020204" pitchFamily="34" charset="0"/>
              </a:rPr>
              <a:t>Temperament is NOT destiny</a:t>
            </a:r>
          </a:p>
          <a:p>
            <a:pPr marL="457200" rtl="0" fontAlgn="base">
              <a:spcBef>
                <a:spcPts val="0"/>
              </a:spcBef>
              <a:spcAft>
                <a:spcPts val="0"/>
              </a:spcAft>
              <a:buFont typeface="Arial" panose="020B0604020202020204" pitchFamily="34" charset="0"/>
              <a:buChar char="•"/>
            </a:pPr>
            <a:r>
              <a:rPr lang="en-US" sz="2400" b="1" i="0" u="none" strike="noStrike" dirty="0">
                <a:solidFill>
                  <a:srgbClr val="000000"/>
                </a:solidFill>
                <a:effectLst/>
                <a:latin typeface="Arial" panose="020B0604020202020204" pitchFamily="34" charset="0"/>
              </a:rPr>
              <a:t>NOTE</a:t>
            </a:r>
            <a:r>
              <a:rPr lang="en-US" sz="2400" b="0" i="0" u="none" strike="noStrike" dirty="0">
                <a:solidFill>
                  <a:srgbClr val="000000"/>
                </a:solidFill>
                <a:effectLst/>
                <a:latin typeface="Arial" panose="020B0604020202020204" pitchFamily="34" charset="0"/>
              </a:rPr>
              <a:t>:  this is a tool for self-awareness; you may need to learn to translate external situation to your motivation</a:t>
            </a:r>
          </a:p>
          <a:p>
            <a:r>
              <a:rPr lang="en-US" sz="1800" dirty="0">
                <a:hlinkClick r:id="rId2"/>
              </a:rPr>
              <a:t>https://docs.google.com/presentation/d/1NH1vviGuAzHyggwKb9XEkMJqmJGaakzYbJ7yxWBJs8o/edit?usp=sharing</a:t>
            </a:r>
            <a:r>
              <a:rPr lang="en-US" sz="1800" dirty="0"/>
              <a:t> </a:t>
            </a:r>
          </a:p>
        </p:txBody>
      </p:sp>
    </p:spTree>
    <p:extLst>
      <p:ext uri="{BB962C8B-B14F-4D97-AF65-F5344CB8AC3E}">
        <p14:creationId xmlns:p14="http://schemas.microsoft.com/office/powerpoint/2010/main" val="22618493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6">
    <a:dk1>
      <a:sysClr val="windowText" lastClr="000000"/>
    </a:dk1>
    <a:lt1>
      <a:sysClr val="window" lastClr="FFFFFF"/>
    </a:lt1>
    <a:dk2>
      <a:srgbClr val="121316"/>
    </a:dk2>
    <a:lt2>
      <a:srgbClr val="FEFCF7"/>
    </a:lt2>
    <a:accent1>
      <a:srgbClr val="8394A4"/>
    </a:accent1>
    <a:accent2>
      <a:srgbClr val="65739F"/>
    </a:accent2>
    <a:accent3>
      <a:srgbClr val="B2AC8A"/>
    </a:accent3>
    <a:accent4>
      <a:srgbClr val="879BB3"/>
    </a:accent4>
    <a:accent5>
      <a:srgbClr val="D7B579"/>
    </a:accent5>
    <a:accent6>
      <a:srgbClr val="8A9B89"/>
    </a:accent6>
    <a:hlink>
      <a:srgbClr val="85C4D2"/>
    </a:hlink>
    <a:folHlink>
      <a:srgbClr val="8E8CA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F91CDEB-92ED-41DC-BF33-2916A76876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59D436-C82E-43E0-8A01-53DF9CED6032}">
  <ds:schemaRefs>
    <ds:schemaRef ds:uri="http://schemas.microsoft.com/sharepoint/v3/contenttype/forms"/>
  </ds:schemaRefs>
</ds:datastoreItem>
</file>

<file path=customXml/itemProps3.xml><?xml version="1.0" encoding="utf-8"?>
<ds:datastoreItem xmlns:ds="http://schemas.openxmlformats.org/officeDocument/2006/customXml" ds:itemID="{946BCBFB-BBC7-42F1-95CD-058E172363A0}">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{3068CFE3-7500-4A3E-8F50-854A13043D9B}tf11531919_win32</Template>
  <TotalTime>1512</TotalTime>
  <Words>419</Words>
  <Application>Microsoft Office PowerPoint</Application>
  <PresentationFormat>Widescreen</PresentationFormat>
  <Paragraphs>33</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Avenir Next LT Pro</vt:lpstr>
      <vt:lpstr>Avenir Next LT Pro Light</vt:lpstr>
      <vt:lpstr>Calibri</vt:lpstr>
      <vt:lpstr>Garamond</vt:lpstr>
      <vt:lpstr>Times New Roman</vt:lpstr>
      <vt:lpstr>SavonVTI</vt:lpstr>
      <vt:lpstr>Welcome to advisory!</vt:lpstr>
      <vt:lpstr>Teambuilding Activity</vt:lpstr>
      <vt:lpstr>What is your personality type?</vt:lpstr>
      <vt:lpstr>PowerPoint Presentation</vt:lpstr>
      <vt:lpstr>Surveys… cuz that’s how we roll</vt:lpstr>
      <vt:lpstr>Gathering</vt:lpstr>
      <vt:lpstr>Debrief: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advisory!</dc:title>
  <dc:creator>Rose Johnson</dc:creator>
  <cp:lastModifiedBy>Rose Johnson</cp:lastModifiedBy>
  <cp:revision>20</cp:revision>
  <dcterms:created xsi:type="dcterms:W3CDTF">2021-09-03T00:33:51Z</dcterms:created>
  <dcterms:modified xsi:type="dcterms:W3CDTF">2021-12-01T19:33:53Z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