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3"/>
  </p:notesMasterIdLst>
  <p:sldIdLst>
    <p:sldId id="264" r:id="rId5"/>
    <p:sldId id="265" r:id="rId6"/>
    <p:sldId id="266" r:id="rId7"/>
    <p:sldId id="267" r:id="rId8"/>
    <p:sldId id="274" r:id="rId9"/>
    <p:sldId id="269" r:id="rId10"/>
    <p:sldId id="270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9/16/2021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9/16/2021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9/16/2021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hsd.instructure.com/courses/36396/assignments/2864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en-US" sz="6800" dirty="0"/>
              <a:t>Welcome to advisory!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Ms. Johnson</a:t>
            </a:r>
            <a:endParaRPr lang="en-US" sz="18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8466B-59F4-4964-BD67-22B4DAA7C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4F1AE-C9E4-47CF-828E-0C5B4DD61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400" dirty="0"/>
              <a:t>What is your current level of academic challenge in your classes so far?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213086-DCA0-4D06-B9C0-8C7333446323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83AC94-94D7-4018-8FB9-90B4502BF4FE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475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687F5-0059-489F-9314-A72C3A0C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4F6E4-4651-4723-A8B5-191408BC4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000" dirty="0"/>
              <a:t>Things for you!</a:t>
            </a:r>
          </a:p>
        </p:txBody>
      </p:sp>
    </p:spTree>
    <p:extLst>
      <p:ext uri="{BB962C8B-B14F-4D97-AF65-F5344CB8AC3E}">
        <p14:creationId xmlns:p14="http://schemas.microsoft.com/office/powerpoint/2010/main" val="460349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200E9-8C78-4352-9DAC-48187ADE9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All school activity!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EECA8-57AE-48D4-82E4-D2927613A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strike="sngStrike" dirty="0"/>
              <a:t>Phoenix posters blank handout.</a:t>
            </a:r>
          </a:p>
          <a:p>
            <a:r>
              <a:rPr lang="en-US" sz="3600" strike="sngStrike" dirty="0"/>
              <a:t>Write your name.</a:t>
            </a:r>
          </a:p>
          <a:p>
            <a:r>
              <a:rPr lang="en-US" sz="3600" strike="sngStrike" dirty="0"/>
              <a:t>Write some of your goals and hopes. </a:t>
            </a:r>
          </a:p>
          <a:p>
            <a:r>
              <a:rPr lang="en-US" sz="3600" strike="sngStrike" dirty="0"/>
              <a:t>Decorate as you wish.</a:t>
            </a:r>
          </a:p>
          <a:p>
            <a:r>
              <a:rPr lang="en-US" sz="3600" b="1" dirty="0"/>
              <a:t>Present/share your image with the class.</a:t>
            </a:r>
          </a:p>
          <a:p>
            <a:r>
              <a:rPr lang="en-US" sz="3600" dirty="0" err="1"/>
              <a:t>Opt</a:t>
            </a:r>
            <a:r>
              <a:rPr lang="en-US" sz="3600" dirty="0"/>
              <a:t> in/out of posting in hallways.</a:t>
            </a:r>
          </a:p>
        </p:txBody>
      </p:sp>
    </p:spTree>
    <p:extLst>
      <p:ext uri="{BB962C8B-B14F-4D97-AF65-F5344CB8AC3E}">
        <p14:creationId xmlns:p14="http://schemas.microsoft.com/office/powerpoint/2010/main" val="1913721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02B18-FBF2-44D5-9387-B315CC156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Counselor Survey!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029AF-F821-4F55-BDCD-F3E197C59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Assigned in Canvas. </a:t>
            </a:r>
            <a:r>
              <a:rPr lang="en-US" sz="3200" dirty="0">
                <a:hlinkClick r:id="rId2"/>
              </a:rPr>
              <a:t>https://hsd.instructure.com/courses/36396/assignments/28649</a:t>
            </a:r>
            <a:r>
              <a:rPr lang="en-US" sz="3200" dirty="0"/>
              <a:t> </a:t>
            </a:r>
          </a:p>
          <a:p>
            <a:r>
              <a:rPr lang="en-US" sz="3200" dirty="0"/>
              <a:t>Please complete if not already done!</a:t>
            </a:r>
          </a:p>
        </p:txBody>
      </p:sp>
    </p:spTree>
    <p:extLst>
      <p:ext uri="{BB962C8B-B14F-4D97-AF65-F5344CB8AC3E}">
        <p14:creationId xmlns:p14="http://schemas.microsoft.com/office/powerpoint/2010/main" val="2918393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15CDE-744B-4344-A481-46799DC91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26128"/>
            <a:ext cx="10058400" cy="683581"/>
          </a:xfrm>
        </p:spPr>
        <p:txBody>
          <a:bodyPr/>
          <a:lstStyle/>
          <a:p>
            <a:r>
              <a:rPr lang="en-US" dirty="0"/>
              <a:t>Revisit charter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ECDAD-948B-47AD-AE94-28F43AEFD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180730"/>
            <a:ext cx="10058400" cy="477201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New mix of students. About half of you were represented in this charter. Let’s review &amp; revise as desired!</a:t>
            </a:r>
          </a:p>
          <a:p>
            <a:r>
              <a:rPr lang="en-US" dirty="0" err="1"/>
              <a:t>Threw’s</a:t>
            </a:r>
            <a:r>
              <a:rPr lang="en-US" dirty="0"/>
              <a:t> class charter:</a:t>
            </a:r>
          </a:p>
          <a:p>
            <a:pPr algn="ctr"/>
            <a:r>
              <a:rPr lang="en-US" sz="1800" b="1" i="0" u="none" strike="noStrike" baseline="0" dirty="0">
                <a:latin typeface="Arial-BoldMT"/>
              </a:rPr>
              <a:t>During our advisory experience, we want to feel: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800" b="0" i="0" u="none" strike="noStrike" dirty="0">
                <a:latin typeface="ArialMT"/>
              </a:rPr>
              <a:t>Respected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800" b="0" i="0" u="none" strike="noStrike" dirty="0">
                <a:latin typeface="ArialMT"/>
              </a:rPr>
              <a:t>Comfortable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800" b="0" i="0" u="none" strike="noStrike" dirty="0">
                <a:latin typeface="ArialMT"/>
              </a:rPr>
              <a:t>Included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800" b="0" i="0" u="none" strike="noStrike" dirty="0">
                <a:latin typeface="ArialMT"/>
              </a:rPr>
              <a:t>Active</a:t>
            </a:r>
          </a:p>
          <a:p>
            <a:pPr algn="ctr"/>
            <a:r>
              <a:rPr lang="en-US" sz="1800" b="1" i="0" u="none" strike="noStrike" baseline="0" dirty="0">
                <a:latin typeface="Arial-BoldMT"/>
              </a:rPr>
              <a:t>We will make this happen by:</a:t>
            </a:r>
          </a:p>
          <a:p>
            <a:pPr marL="0" indent="0" algn="ctr">
              <a:buNone/>
            </a:pPr>
            <a:r>
              <a:rPr lang="en-US" sz="1800" b="0" i="0" u="none" strike="noStrike" baseline="0" dirty="0">
                <a:latin typeface="ArialMT"/>
              </a:rPr>
              <a:t>Staying open minded</a:t>
            </a:r>
          </a:p>
          <a:p>
            <a:pPr marL="0" indent="0" algn="ctr">
              <a:buNone/>
            </a:pPr>
            <a:r>
              <a:rPr lang="en-US" sz="1800" b="0" i="0" u="none" strike="noStrike" baseline="0" dirty="0">
                <a:latin typeface="ArialMT"/>
              </a:rPr>
              <a:t>Including others and respecting their opinions</a:t>
            </a:r>
          </a:p>
          <a:p>
            <a:pPr marL="0" indent="0" algn="ctr">
              <a:buNone/>
            </a:pPr>
            <a:r>
              <a:rPr lang="en-US" sz="1800" b="0" i="0" u="none" strike="noStrike" baseline="0" dirty="0">
                <a:latin typeface="ArialMT"/>
              </a:rPr>
              <a:t>Avoiding judgement</a:t>
            </a:r>
          </a:p>
          <a:p>
            <a:pPr marL="0" indent="0" algn="ctr">
              <a:buNone/>
            </a:pPr>
            <a:r>
              <a:rPr lang="en-US" sz="1800" b="0" i="0" u="none" strike="noStrike" baseline="0" dirty="0">
                <a:latin typeface="ArialMT"/>
              </a:rPr>
              <a:t>Respecting our peers and not putting them down</a:t>
            </a:r>
          </a:p>
          <a:p>
            <a:pPr algn="ctr"/>
            <a:r>
              <a:rPr lang="en-US" sz="1800" b="1" i="0" u="none" strike="noStrike" baseline="0" dirty="0">
                <a:latin typeface="Arial-BoldMT"/>
              </a:rPr>
              <a:t>If this isn’t happening, we can:</a:t>
            </a:r>
          </a:p>
          <a:p>
            <a:pPr marL="0" indent="0" algn="ctr">
              <a:buNone/>
            </a:pPr>
            <a:r>
              <a:rPr lang="en-US" sz="1800" b="0" i="0" u="none" strike="noStrike" baseline="0" dirty="0">
                <a:latin typeface="ArialMT"/>
              </a:rPr>
              <a:t>Hold ourselves and our classmates accountable</a:t>
            </a:r>
          </a:p>
          <a:p>
            <a:pPr marL="0" indent="0" algn="ctr">
              <a:buNone/>
            </a:pPr>
            <a:r>
              <a:rPr lang="en-US" sz="1800" b="0" i="0" u="none" strike="noStrike" baseline="0" dirty="0">
                <a:latin typeface="ArialMT"/>
              </a:rPr>
              <a:t>Find common ground and promote inclusivity</a:t>
            </a:r>
          </a:p>
          <a:p>
            <a:pPr marL="0" indent="0" algn="ctr">
              <a:buNone/>
            </a:pPr>
            <a:r>
              <a:rPr lang="en-US" sz="1800" b="0" i="0" u="none" strike="noStrike" baseline="0" dirty="0">
                <a:latin typeface="ArialMT"/>
              </a:rPr>
              <a:t>Work as a class to resolve our issues</a:t>
            </a:r>
          </a:p>
          <a:p>
            <a:pPr marL="0" indent="0" algn="ctr">
              <a:buNone/>
            </a:pPr>
            <a:r>
              <a:rPr lang="en-US" sz="1800" b="0" i="0" u="none" strike="noStrike" baseline="0" dirty="0">
                <a:latin typeface="ArialMT"/>
              </a:rPr>
              <a:t>Encourage others to be respectful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408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2D2EB-6B4F-44EB-B254-A4A53DA03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Advisory name!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D2136-CB84-402F-A0FF-9D2B9AB6E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Take a moment to think about: </a:t>
            </a:r>
          </a:p>
          <a:p>
            <a:pPr lvl="1"/>
            <a:r>
              <a:rPr lang="en-US" sz="2000" dirty="0"/>
              <a:t>your values </a:t>
            </a:r>
          </a:p>
          <a:p>
            <a:pPr lvl="1"/>
            <a:r>
              <a:rPr lang="en-US" sz="2000" dirty="0"/>
              <a:t>what you want to get out of you high school experience</a:t>
            </a:r>
          </a:p>
          <a:p>
            <a:pPr lvl="1"/>
            <a:r>
              <a:rPr lang="en-US" sz="2000" dirty="0"/>
              <a:t>How you want to feel</a:t>
            </a:r>
          </a:p>
          <a:p>
            <a:pPr lvl="1"/>
            <a:r>
              <a:rPr lang="en-US" sz="2000" dirty="0"/>
              <a:t>Who you are and who you want your community at school to be</a:t>
            </a:r>
          </a:p>
          <a:p>
            <a:pPr lvl="1"/>
            <a:endParaRPr lang="en-US" sz="2000" dirty="0"/>
          </a:p>
          <a:p>
            <a:pPr marL="274320" lvl="1" indent="0">
              <a:buNone/>
            </a:pPr>
            <a:r>
              <a:rPr lang="en-US" sz="2000" dirty="0"/>
              <a:t>Suggest some advisory names that reflect your thoughts! Ex. Los </a:t>
            </a:r>
            <a:r>
              <a:rPr lang="en-US" sz="2000" dirty="0" err="1"/>
              <a:t>Tigres</a:t>
            </a:r>
            <a:r>
              <a:rPr lang="en-US" sz="2000" dirty="0"/>
              <a:t>, </a:t>
            </a:r>
            <a:r>
              <a:rPr lang="en-US" sz="2000" b="1" dirty="0"/>
              <a:t>Big </a:t>
            </a:r>
            <a:r>
              <a:rPr lang="en-US" sz="2000" b="1"/>
              <a:t>Brain Gang (BBG)</a:t>
            </a:r>
            <a:r>
              <a:rPr lang="en-US" sz="2000"/>
              <a:t>, </a:t>
            </a:r>
            <a:r>
              <a:rPr lang="en-US" sz="2000" dirty="0"/>
              <a:t>Titans, Rising Stars</a:t>
            </a:r>
          </a:p>
          <a:p>
            <a:pPr marL="274320" lvl="1" indent="0">
              <a:buNone/>
            </a:pPr>
            <a:endParaRPr lang="en-US" sz="2000" dirty="0"/>
          </a:p>
          <a:p>
            <a:pPr marL="274320" lvl="1" indent="0">
              <a:buNone/>
            </a:pPr>
            <a:r>
              <a:rPr lang="en-US" sz="2000" dirty="0"/>
              <a:t>Name Vote! Top 2, then finalist.</a:t>
            </a:r>
          </a:p>
        </p:txBody>
      </p:sp>
    </p:spTree>
    <p:extLst>
      <p:ext uri="{BB962C8B-B14F-4D97-AF65-F5344CB8AC3E}">
        <p14:creationId xmlns:p14="http://schemas.microsoft.com/office/powerpoint/2010/main" val="5152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2CE18-389B-42D4-B24E-71160BEEC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09/16/2021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87758-2E7E-4AC1-A304-200C33553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/>
              <a:t>Academics </a:t>
            </a:r>
            <a:r>
              <a:rPr lang="en-US" sz="4400" dirty="0"/>
              <a:t>day!</a:t>
            </a:r>
          </a:p>
        </p:txBody>
      </p:sp>
    </p:spTree>
    <p:extLst>
      <p:ext uri="{BB962C8B-B14F-4D97-AF65-F5344CB8AC3E}">
        <p14:creationId xmlns:p14="http://schemas.microsoft.com/office/powerpoint/2010/main" val="40826810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{3068CFE3-7500-4A3E-8F50-854A13043D9B}tf11531919_win32</Template>
  <TotalTime>705</TotalTime>
  <Words>283</Words>
  <Application>Microsoft Office PowerPoint</Application>
  <PresentationFormat>Widescreen</PresentationFormat>
  <Paragraphs>49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Arial-BoldMT</vt:lpstr>
      <vt:lpstr>ArialMT</vt:lpstr>
      <vt:lpstr>Avenir Next LT Pro</vt:lpstr>
      <vt:lpstr>Avenir Next LT Pro Light</vt:lpstr>
      <vt:lpstr>Calibri</vt:lpstr>
      <vt:lpstr>Garamond</vt:lpstr>
      <vt:lpstr>SavonVTI</vt:lpstr>
      <vt:lpstr>Welcome to advisory!</vt:lpstr>
      <vt:lpstr>Gathering</vt:lpstr>
      <vt:lpstr>Materials distribution</vt:lpstr>
      <vt:lpstr>All school activity!</vt:lpstr>
      <vt:lpstr>Counselor Survey!</vt:lpstr>
      <vt:lpstr>Revisit charter</vt:lpstr>
      <vt:lpstr>Advisory name!</vt:lpstr>
      <vt:lpstr>09/16/2021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advisory!</dc:title>
  <dc:creator>Rose Johnson</dc:creator>
  <cp:lastModifiedBy>Rose Johnson</cp:lastModifiedBy>
  <cp:revision>10</cp:revision>
  <dcterms:created xsi:type="dcterms:W3CDTF">2021-09-03T00:33:51Z</dcterms:created>
  <dcterms:modified xsi:type="dcterms:W3CDTF">2021-09-16T20:33:56Z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