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32"/>
  </p:notesMasterIdLst>
  <p:sldIdLst>
    <p:sldId id="256" r:id="rId2"/>
    <p:sldId id="258" r:id="rId3"/>
    <p:sldId id="264" r:id="rId4"/>
    <p:sldId id="260" r:id="rId5"/>
    <p:sldId id="261" r:id="rId6"/>
    <p:sldId id="315" r:id="rId7"/>
    <p:sldId id="263" r:id="rId8"/>
    <p:sldId id="316" r:id="rId9"/>
    <p:sldId id="321" r:id="rId10"/>
    <p:sldId id="265" r:id="rId11"/>
    <p:sldId id="267" r:id="rId12"/>
    <p:sldId id="269" r:id="rId13"/>
    <p:sldId id="268" r:id="rId14"/>
    <p:sldId id="288" r:id="rId15"/>
    <p:sldId id="284" r:id="rId16"/>
    <p:sldId id="285" r:id="rId17"/>
    <p:sldId id="281" r:id="rId18"/>
    <p:sldId id="286" r:id="rId19"/>
    <p:sldId id="319" r:id="rId20"/>
    <p:sldId id="318" r:id="rId21"/>
    <p:sldId id="324" r:id="rId22"/>
    <p:sldId id="320" r:id="rId23"/>
    <p:sldId id="323" r:id="rId24"/>
    <p:sldId id="322" r:id="rId25"/>
    <p:sldId id="279" r:id="rId26"/>
    <p:sldId id="304" r:id="rId27"/>
    <p:sldId id="287" r:id="rId28"/>
    <p:sldId id="282" r:id="rId29"/>
    <p:sldId id="317" r:id="rId30"/>
    <p:sldId id="314"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Georgia" panose="02040502050405020303" pitchFamily="18" charset="0"/>
      <p:regular r:id="rId37"/>
      <p:bold r:id="rId38"/>
      <p:italic r:id="rId39"/>
      <p:boldItalic r:id="rId40"/>
    </p:embeddedFont>
    <p:embeddedFont>
      <p:font typeface="Hammersmith One" panose="020B0604020202020204" charset="0"/>
      <p:regular r:id="rId41"/>
    </p:embeddedFont>
    <p:embeddedFont>
      <p:font typeface="Nunito"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Titillium Web" panose="00000500000000000000" pitchFamily="2" charset="0"/>
      <p:regular r:id="rId50"/>
      <p:bold r:id="rId51"/>
      <p:italic r:id="rId52"/>
      <p:boldItalic r:id="rId53"/>
    </p:embeddedFont>
    <p:embeddedFont>
      <p:font typeface="Ubuntu"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50593D-8334-4AA6-8EBC-655E48630767}">
  <a:tblStyle styleId="{4450593D-8334-4AA6-8EBC-655E486307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E2801BD-3ABE-478E-A69F-E52F99186ED5}"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D041D69D-59D5-4B4B-93A4-9725880BD48B}"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D304D55F-656F-445C-93BE-8DC032B2053D}"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01C3EE58-BDE5-4CE0-B87B-A9107FE249CA}"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05D88665-0FF8-429A-9BC4-CDFE021F9FE9}"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72831" autoAdjust="0"/>
  </p:normalViewPr>
  <p:slideViewPr>
    <p:cSldViewPr snapToGrid="0">
      <p:cViewPr varScale="1">
        <p:scale>
          <a:sx n="61" d="100"/>
          <a:sy n="61" d="100"/>
        </p:scale>
        <p:origin x="14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upreme.justia.com/cases/federal/us/490/386/"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thoughtco.com/the-fourth-amendment-721515"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c72ba98ae8_1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c72ba98ae8_1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0"/>
              </a:spcAft>
              <a:buFont typeface="Calibri" panose="020F0502020204030204" pitchFamily="34" charset="0"/>
              <a:buChar char="-"/>
            </a:pPr>
            <a:r>
              <a:rPr lang="en-US" sz="12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Employment</a:t>
            </a:r>
            <a:endParaRPr lang="en-US" sz="11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Gives worth for some</a:t>
            </a:r>
            <a:endParaRPr lang="en-US" sz="11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Time spent not committing crime</a:t>
            </a:r>
            <a:endParaRPr lang="en-US" sz="11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Disconnects with negative social networks and connects with more positive ones</a:t>
            </a:r>
            <a:endParaRPr lang="en-US" sz="11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Strengthen relationships (safety net)</a:t>
            </a:r>
            <a:endParaRPr lang="en-US" sz="11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Those unemployed ¾ more likely to recidivate</a:t>
            </a:r>
          </a:p>
          <a:p>
            <a:pPr marL="342900" marR="0" lvl="0" indent="-342900">
              <a:lnSpc>
                <a:spcPct val="107000"/>
              </a:lnSpc>
              <a:spcBef>
                <a:spcPts val="0"/>
              </a:spcBef>
              <a:spcAft>
                <a:spcPts val="0"/>
              </a:spcAft>
              <a:buFont typeface="Calibri" panose="020F0502020204030204" pitchFamily="34" charset="0"/>
              <a:buChar char="-"/>
            </a:pPr>
            <a:r>
              <a:rPr lang="en-US" sz="12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Where are they going back to?</a:t>
            </a:r>
          </a:p>
          <a:p>
            <a:pPr marL="342900" marR="0" lvl="0" indent="-342900">
              <a:lnSpc>
                <a:spcPct val="107000"/>
              </a:lnSpc>
              <a:spcBef>
                <a:spcPts val="0"/>
              </a:spcBef>
              <a:spcAft>
                <a:spcPts val="0"/>
              </a:spcAft>
              <a:buFont typeface="Calibri" panose="020F0502020204030204" pitchFamily="34" charset="0"/>
              <a:buChar char="-"/>
            </a:pPr>
            <a:r>
              <a:rPr lang="en-US" sz="12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Recidivism likely if interacting with social networks</a:t>
            </a:r>
          </a:p>
          <a:p>
            <a:pPr marL="0" marR="0" lvl="0" indent="-298450" algn="l" defTabSz="914400" rtl="0" eaLnBrk="1" fontAlgn="auto" latinLnBrk="0" hangingPunct="1">
              <a:lnSpc>
                <a:spcPct val="107000"/>
              </a:lnSpc>
              <a:spcBef>
                <a:spcPts val="0"/>
              </a:spcBef>
              <a:spcAft>
                <a:spcPts val="800"/>
              </a:spcAft>
              <a:buClr>
                <a:srgbClr val="000000"/>
              </a:buClr>
              <a:buSzPts val="1100"/>
              <a:buFont typeface="Arial"/>
              <a:buChar char="●"/>
              <a:tabLst/>
              <a:defRPr/>
            </a:pPr>
            <a:r>
              <a:rPr lang="en-US" sz="12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Lacking rehabilitation programs in prisons</a:t>
            </a:r>
          </a:p>
          <a:p>
            <a:pPr marL="0" marR="0">
              <a:lnSpc>
                <a:spcPct val="107000"/>
              </a:lnSpc>
              <a:spcBef>
                <a:spcPts val="0"/>
              </a:spcBef>
              <a:spcAft>
                <a:spcPts val="800"/>
              </a:spcAft>
            </a:pPr>
            <a:endParaRPr lang="en-US" sz="12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4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Time in prison</a:t>
            </a:r>
          </a:p>
          <a:p>
            <a:pPr marL="342900" lvl="1" indent="-342900">
              <a:lnSpc>
                <a:spcPct val="107000"/>
              </a:lnSpc>
              <a:buFont typeface="Calibri" panose="020F0502020204030204" pitchFamily="34" charset="0"/>
              <a:buChar char="-"/>
            </a:pPr>
            <a:r>
              <a:rPr lang="en-US" sz="24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More time in prison, less success</a:t>
            </a:r>
          </a:p>
          <a:p>
            <a:pPr marL="0" marR="0">
              <a:lnSpc>
                <a:spcPct val="107000"/>
              </a:lnSpc>
              <a:spcBef>
                <a:spcPts val="0"/>
              </a:spcBef>
              <a:spcAft>
                <a:spcPts val="800"/>
              </a:spcAft>
            </a:pPr>
            <a:endParaRPr lang="en-US" sz="12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gc6a01074ef_0_17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2" name="Google Shape;1412;gc6a01074ef_0_17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gc72ba98ae8_1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8" name="Google Shape;1408;gc72ba98ae8_1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c6a01074ef_0_17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c6a01074ef_0_17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c33250489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c33250489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c6a01074ef_0_18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c6a01074ef_0_18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gc6a01074ef_0_18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3" name="Google Shape;1793;gc6a01074ef_0_18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gc6a01074ef_0_18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9" name="Google Shape;1939;gc6a01074ef_0_18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5389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https://app.leg.wa.gov/RCW/default.aspx?cite=10.120.020#:~:text=%281%29%28a%29%20Except%20as%20otherwise%20provided%20under%20this%20section%2C,the%20person%20against%20whom%20force%20is%20being%20used.</a:t>
            </a:r>
          </a:p>
        </p:txBody>
      </p:sp>
    </p:spTree>
    <p:extLst>
      <p:ext uri="{BB962C8B-B14F-4D97-AF65-F5344CB8AC3E}">
        <p14:creationId xmlns:p14="http://schemas.microsoft.com/office/powerpoint/2010/main" val="43800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c6a01074ef_0_17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c6a01074ef_0_17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i="0" dirty="0">
              <a:solidFill>
                <a:srgbClr val="202124"/>
              </a:solidFill>
              <a:effectLst/>
              <a:latin typeface="Roboto" panose="02000000000000000000" pitchFamily="2" charset="0"/>
            </a:endParaRP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Consent decrees have been signed by a number of cities concerning their police departments' use-of-force policies and practices, including Chicago, New Orleans, Oakland, Los Angeles (whose consent decree was lifted in 2013), </a:t>
            </a:r>
            <a:r>
              <a:rPr lang="en-US" b="1" i="0" dirty="0">
                <a:solidFill>
                  <a:srgbClr val="202124"/>
                </a:solidFill>
                <a:effectLst/>
                <a:latin typeface="Roboto" panose="02000000000000000000" pitchFamily="2" charset="0"/>
              </a:rPr>
              <a:t>Ferguson, Missouri, Seattle, Portland, and Albuquerque</a:t>
            </a:r>
            <a:r>
              <a:rPr lang="en-US" b="0" i="0" dirty="0">
                <a:solidFill>
                  <a:srgbClr val="202124"/>
                </a:solidFill>
                <a:effectLst/>
                <a:latin typeface="Roboto" panose="02000000000000000000" pitchFamily="2" charset="0"/>
              </a:rPr>
              <a:t>.</a:t>
            </a:r>
          </a:p>
          <a:p>
            <a:endParaRPr lang="en-US" b="0" i="0" dirty="0">
              <a:solidFill>
                <a:srgbClr val="202124"/>
              </a:solidFill>
              <a:effectLst/>
              <a:latin typeface="Roboto" panose="02000000000000000000" pitchFamily="2" charset="0"/>
            </a:endParaRP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Specific consent decree</a:t>
            </a:r>
            <a:endParaRPr lang="en-US" dirty="0"/>
          </a:p>
          <a:p>
            <a:endParaRPr lang="en-US" dirty="0"/>
          </a:p>
        </p:txBody>
      </p:sp>
    </p:spTree>
    <p:extLst>
      <p:ext uri="{BB962C8B-B14F-4D97-AF65-F5344CB8AC3E}">
        <p14:creationId xmlns:p14="http://schemas.microsoft.com/office/powerpoint/2010/main" val="3500322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https://www.seattle.gov/police-manual/title-8---use-of-force/8100---de-escalation</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https://spdblotter.seattle.gov/wp-content/uploads/sites/11/2020/01/Dkt-605-1-SPDs-2019-Annual-UoF-Report.pdf#:~:text=Section%208.300%20addresses%20the%20use%20and%20deployment%20of,oleoresin%20capsicum%20%28OC%29%20spray%2C%20and%20vehicle-related%20force%20tactics.</a:t>
            </a:r>
            <a:endParaRPr lang="en-US" dirty="0"/>
          </a:p>
        </p:txBody>
      </p:sp>
    </p:spTree>
    <p:extLst>
      <p:ext uri="{BB962C8B-B14F-4D97-AF65-F5344CB8AC3E}">
        <p14:creationId xmlns:p14="http://schemas.microsoft.com/office/powerpoint/2010/main" val="159666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c6a01074ef_0_18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c6a01074ef_0_18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c6a01074ef_0_20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7" name="Google Shape;2277;gc6a01074ef_0_20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c33250489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c33250489b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Miranda v Arizona </a:t>
            </a:r>
          </a:p>
          <a:p>
            <a:pPr marL="0" lvl="0" indent="0" algn="l" rtl="0">
              <a:spcBef>
                <a:spcPts val="0"/>
              </a:spcBef>
              <a:spcAft>
                <a:spcPts val="0"/>
              </a:spcAft>
              <a:buNone/>
            </a:pPr>
            <a:r>
              <a:rPr lang="en-US" b="0" i="1" dirty="0">
                <a:solidFill>
                  <a:srgbClr val="1A1A1A"/>
                </a:solidFill>
                <a:effectLst/>
                <a:latin typeface="Georgia" panose="02040502050405020303" pitchFamily="18" charset="0"/>
              </a:rPr>
              <a:t>Miranda</a:t>
            </a:r>
            <a:r>
              <a:rPr lang="en-US" b="0" i="0" dirty="0">
                <a:solidFill>
                  <a:srgbClr val="1A1A1A"/>
                </a:solidFill>
                <a:effectLst/>
                <a:latin typeface="Georgia" panose="02040502050405020303" pitchFamily="18" charset="0"/>
              </a:rPr>
              <a:t> established that the police are required to inform arrested persons that they have the right to remain silent, that anything they say may be used against them, and that they have the right to an attorney. The case involved a claim by the plaintiff that the state of Arizona, by obtaining a confession from him without having informed him of his right to have a lawyer present, had violated his rights under the Fifth Amendment regarding self-incrimination.</a:t>
            </a:r>
          </a:p>
          <a:p>
            <a:pPr marL="0" lvl="0" indent="0" algn="l" rtl="0">
              <a:spcBef>
                <a:spcPts val="0"/>
              </a:spcBef>
              <a:spcAft>
                <a:spcPts val="0"/>
              </a:spcAft>
              <a:buNone/>
            </a:pPr>
            <a:endParaRPr lang="en-US" dirty="0"/>
          </a:p>
          <a:p>
            <a:pPr algn="l"/>
            <a:r>
              <a:rPr lang="en-US" b="0" i="0" dirty="0">
                <a:solidFill>
                  <a:srgbClr val="333333"/>
                </a:solidFill>
                <a:effectLst/>
                <a:latin typeface="Roboto" panose="02000000000000000000" pitchFamily="2" charset="0"/>
              </a:rPr>
              <a:t>In none of these cases was the defendant given a full and effective warning of his rights at the outset of the interrogation process. In all the cases, the questioning elicited oral admissions and, in three of them, signed statements that were admitted at trial.</a:t>
            </a:r>
          </a:p>
          <a:p>
            <a:pPr algn="l">
              <a:buFont typeface="Arial" panose="020B0604020202020204" pitchFamily="34" charset="0"/>
              <a:buChar char="•"/>
            </a:pPr>
            <a:r>
              <a:rPr lang="en-US" b="0" i="1" dirty="0">
                <a:solidFill>
                  <a:srgbClr val="333333"/>
                </a:solidFill>
                <a:effectLst/>
                <a:latin typeface="Roboto" panose="02000000000000000000" pitchFamily="2" charset="0"/>
              </a:rPr>
              <a:t>Miranda v. Arizona</a:t>
            </a:r>
            <a:r>
              <a:rPr lang="en-US" b="0" i="0" dirty="0">
                <a:solidFill>
                  <a:srgbClr val="333333"/>
                </a:solidFill>
                <a:effectLst/>
                <a:latin typeface="Roboto" panose="02000000000000000000" pitchFamily="2" charset="0"/>
              </a:rPr>
              <a:t>: Miranda was arrested at his home and taken in custody to a police station where he was identified by the complaining witness. He was then interrogated by two police officers for two hours, which resulted in a signed, written confession. At trial, the oral and written confessions were presented to the jury. Miranda was found guilty of kidnapping and rape and was sentenced to 20-30 years imprisonment on each count. On appeal, the Supreme Court of Arizona held that Miranda’s constitutional rights were not violated in obtaining the confession.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Mapp v Ohio </a:t>
            </a:r>
          </a:p>
          <a:p>
            <a:pPr marL="0" lvl="0" indent="0" algn="l" rtl="0">
              <a:spcBef>
                <a:spcPts val="0"/>
              </a:spcBef>
              <a:spcAft>
                <a:spcPts val="0"/>
              </a:spcAft>
              <a:buNone/>
            </a:pPr>
            <a:r>
              <a:rPr lang="en-US" b="0" i="0" dirty="0">
                <a:solidFill>
                  <a:srgbClr val="333333"/>
                </a:solidFill>
                <a:effectLst/>
                <a:latin typeface="Titillium Web" panose="020B0604020202020204" pitchFamily="2" charset="0"/>
              </a:rPr>
              <a:t>The case began on 23 May 1957 when police officers entered the Cleveland home of </a:t>
            </a:r>
            <a:r>
              <a:rPr lang="en-US" b="0" i="0" dirty="0" err="1">
                <a:solidFill>
                  <a:srgbClr val="333333"/>
                </a:solidFill>
                <a:effectLst/>
                <a:latin typeface="Titillium Web" panose="020B0604020202020204" pitchFamily="2" charset="0"/>
              </a:rPr>
              <a:t>Dollree</a:t>
            </a:r>
            <a:r>
              <a:rPr lang="en-US" b="0" i="0" dirty="0">
                <a:solidFill>
                  <a:srgbClr val="333333"/>
                </a:solidFill>
                <a:effectLst/>
                <a:latin typeface="Titillium Web" panose="020B0604020202020204" pitchFamily="2" charset="0"/>
              </a:rPr>
              <a:t> Mapp looking for a person wanted for questioning in a recent bombing and seeking illegal gambling paraphernalia. After a thorough search, the police found neither the person nor the gambling materials. However, they did find obscene material, which Mapp denied owning. Possession of obscene materials was then illegal according to state law, and Mapp was arrested. In the fall of 1958, she was tried, convicted, and sentenced to 1-7 years in the penitentiary. No search warrant was produced at the trial, nor was the failure to produce one accounted for. </a:t>
            </a:r>
          </a:p>
          <a:p>
            <a:pPr marL="0" lvl="0" indent="0" algn="l" rtl="0">
              <a:spcBef>
                <a:spcPts val="0"/>
              </a:spcBef>
              <a:spcAft>
                <a:spcPts val="0"/>
              </a:spcAft>
              <a:buNone/>
            </a:pPr>
            <a:endParaRPr lang="en-US" b="0" i="0" dirty="0">
              <a:solidFill>
                <a:srgbClr val="333333"/>
              </a:solidFill>
              <a:effectLst/>
              <a:latin typeface="Titillium Web" panose="020B0604020202020204" pitchFamily="2" charset="0"/>
            </a:endParaRPr>
          </a:p>
          <a:p>
            <a:pPr marL="0" lvl="0" indent="0" algn="l" rtl="0">
              <a:spcBef>
                <a:spcPts val="0"/>
              </a:spcBef>
              <a:spcAft>
                <a:spcPts val="0"/>
              </a:spcAft>
              <a:buNone/>
            </a:pPr>
            <a:r>
              <a:rPr lang="en-US" b="0" i="0" dirty="0">
                <a:solidFill>
                  <a:srgbClr val="333333"/>
                </a:solidFill>
                <a:effectLst/>
                <a:latin typeface="Titillium Web" panose="020B0604020202020204" pitchFamily="2" charset="0"/>
              </a:rPr>
              <a:t>Graham v Connor</a:t>
            </a:r>
          </a:p>
          <a:p>
            <a:pPr marL="0" lvl="0" indent="0" algn="l" rtl="0">
              <a:spcBef>
                <a:spcPts val="0"/>
              </a:spcBef>
              <a:spcAft>
                <a:spcPts val="0"/>
              </a:spcAft>
              <a:buNone/>
            </a:pPr>
            <a:endParaRPr lang="en-US" b="0" i="0" dirty="0">
              <a:solidFill>
                <a:srgbClr val="333333"/>
              </a:solidFill>
              <a:effectLst/>
              <a:latin typeface="Titillium Web" panose="020B0604020202020204" pitchFamily="2" charset="0"/>
            </a:endParaRPr>
          </a:p>
          <a:p>
            <a:pPr marL="0" lvl="0" indent="0" algn="l" rtl="0">
              <a:spcBef>
                <a:spcPts val="0"/>
              </a:spcBef>
              <a:spcAft>
                <a:spcPts val="0"/>
              </a:spcAft>
              <a:buNone/>
            </a:pPr>
            <a:r>
              <a:rPr lang="en-US" b="0" i="1" dirty="0">
                <a:solidFill>
                  <a:srgbClr val="282828"/>
                </a:solidFill>
                <a:effectLst/>
                <a:latin typeface="Georgia" panose="02040502050405020303" pitchFamily="18" charset="0"/>
              </a:rPr>
              <a:t>Graham v. Connor</a:t>
            </a:r>
            <a:r>
              <a:rPr lang="en-US" b="0" i="0" dirty="0">
                <a:solidFill>
                  <a:srgbClr val="282828"/>
                </a:solidFill>
                <a:effectLst/>
                <a:latin typeface="Georgia" panose="02040502050405020303" pitchFamily="18" charset="0"/>
              </a:rPr>
              <a:t> ruled on how police officers should approach investigatory stops and the use of force during an arrest. In the </a:t>
            </a:r>
            <a:r>
              <a:rPr lang="en-US" b="0" i="0" u="none" strike="noStrike" dirty="0">
                <a:solidFill>
                  <a:srgbClr val="282828"/>
                </a:solidFill>
                <a:effectLst/>
                <a:latin typeface="Georgia" panose="02040502050405020303" pitchFamily="18" charset="0"/>
                <a:hlinkClick r:id="rId3"/>
              </a:rPr>
              <a:t>1989 case</a:t>
            </a:r>
            <a:r>
              <a:rPr lang="en-US" b="0" i="0" dirty="0">
                <a:solidFill>
                  <a:srgbClr val="282828"/>
                </a:solidFill>
                <a:effectLst/>
                <a:latin typeface="Georgia" panose="02040502050405020303" pitchFamily="18" charset="0"/>
              </a:rPr>
              <a:t>, the Supreme Court ruled that excessive use of force claims must be evaluated under the "objectively reasonable" standard of the </a:t>
            </a:r>
            <a:r>
              <a:rPr lang="en-US" b="0" i="0" u="none" strike="noStrike" dirty="0">
                <a:solidFill>
                  <a:srgbClr val="282828"/>
                </a:solidFill>
                <a:effectLst/>
                <a:latin typeface="Georgia" panose="02040502050405020303" pitchFamily="18" charset="0"/>
                <a:hlinkClick r:id="rId4"/>
              </a:rPr>
              <a:t>Fourth Amendment</a:t>
            </a:r>
            <a:r>
              <a:rPr lang="en-US" b="0" i="0" dirty="0">
                <a:solidFill>
                  <a:srgbClr val="282828"/>
                </a:solidFill>
                <a:effectLst/>
                <a:latin typeface="Georgia" panose="02040502050405020303" pitchFamily="18" charset="0"/>
              </a:rPr>
              <a:t>. </a:t>
            </a:r>
            <a:endParaRPr lang="en-US" b="0" i="0" dirty="0">
              <a:solidFill>
                <a:srgbClr val="333333"/>
              </a:solidFill>
              <a:effectLst/>
              <a:latin typeface="Titillium Web" panose="020B0604020202020204" pitchFamily="2" charset="0"/>
            </a:endParaRPr>
          </a:p>
          <a:p>
            <a:pPr marL="0" lvl="0" indent="0" algn="l" rtl="0">
              <a:spcBef>
                <a:spcPts val="0"/>
              </a:spcBef>
              <a:spcAft>
                <a:spcPts val="0"/>
              </a:spcAft>
              <a:buNone/>
            </a:pPr>
            <a:endParaRPr lang="en-US" b="0" i="0" dirty="0">
              <a:solidFill>
                <a:srgbClr val="333333"/>
              </a:solidFill>
              <a:effectLst/>
              <a:latin typeface="Titillium Web" panose="020B0604020202020204" pitchFamily="2" charset="0"/>
            </a:endParaRPr>
          </a:p>
          <a:p>
            <a:pPr algn="l" fontAlgn="base"/>
            <a:r>
              <a:rPr lang="en-US" b="0" i="0" dirty="0">
                <a:solidFill>
                  <a:srgbClr val="282828"/>
                </a:solidFill>
                <a:effectLst/>
                <a:latin typeface="Georgia" panose="02040502050405020303" pitchFamily="18" charset="0"/>
              </a:rPr>
              <a:t>Graham, a diabetic man, rushed into a convenience store to buy orange juice to help counteract an insulin reaction. It only took him a few seconds to realize that the line was too long for him to wait. He abruptly left the store without purchasing anything and returned to his friend’s car. A local police officer, Connor,  witnessed Graham entering and exiting the convenience store quickly and found the behavior odd.</a:t>
            </a:r>
          </a:p>
          <a:p>
            <a:pPr algn="l" fontAlgn="base"/>
            <a:r>
              <a:rPr lang="en-US" b="0" i="0" dirty="0">
                <a:solidFill>
                  <a:srgbClr val="282828"/>
                </a:solidFill>
                <a:effectLst/>
                <a:latin typeface="Georgia" panose="02040502050405020303" pitchFamily="18" charset="0"/>
              </a:rPr>
              <a:t>Connor made an investigative stop, asking Graham and his friend to remain in the car until he could confirm their version of events. Other officers arrived on the scene as backup and handcuffed Graham. He was released after the officer confirmed that nothing had occurred within the convenience store, but significant time had passed and the backup officers had refused him treatment for his diabetic condition. Graham also sustained multiple injuries while handcuffed.</a:t>
            </a: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gc6a01074ef_0_19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5" name="Google Shape;1805;gc6a01074ef_0_19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Won’t read you your rights until you’re booked</a:t>
            </a:r>
          </a:p>
        </p:txBody>
      </p:sp>
    </p:spTree>
    <p:extLst>
      <p:ext uri="{BB962C8B-B14F-4D97-AF65-F5344CB8AC3E}">
        <p14:creationId xmlns:p14="http://schemas.microsoft.com/office/powerpoint/2010/main" val="2102739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c6a01074ef_0_20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c6a01074ef_0_20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Supervision after being released</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0"/>
              </a:spcAft>
              <a:buFont typeface="Calibri" panose="020F0502020204030204" pitchFamily="34" charset="0"/>
              <a:buChar char="-"/>
            </a:pPr>
            <a:r>
              <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US Board of Parole created in 1930</a:t>
            </a:r>
            <a:endParaRPr lang="en-US"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About 800,00 people (increased)</a:t>
            </a:r>
            <a:endParaRPr lang="en-US"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Overrepresentation of men, and Black men</a:t>
            </a:r>
            <a:endParaRPr lang="en-US"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endParaRPr lang="en-US" sz="1800"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Hammersmith One" panose="020B0604020202020204" charset="0"/>
                <a:ea typeface="Calibri" panose="020F0502020204030204" pitchFamily="34" charset="0"/>
                <a:cs typeface="Times New Roman" panose="02020603050405020304" pitchFamily="18" charset="0"/>
              </a:rPr>
              <a:t>Unconditional release (no parole)</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Hammersmith One" panose="020B0604020202020204" charset="0"/>
                <a:ea typeface="Calibri" panose="020F0502020204030204" pitchFamily="34" charset="0"/>
                <a:cs typeface="Times New Roman" panose="02020603050405020304" pitchFamily="18" charset="0"/>
              </a:rPr>
              <a:t>No requirements post leaving incarceration (~1/5)</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Hammersmith One" panose="020B0604020202020204" charset="0"/>
                <a:ea typeface="Calibri" panose="020F0502020204030204" pitchFamily="34" charset="0"/>
                <a:cs typeface="Times New Roman" panose="02020603050405020304" pitchFamily="18" charset="0"/>
              </a:rPr>
              <a:t>Discretionary parole </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Hammersmith One" panose="020B0604020202020204" charset="0"/>
                <a:ea typeface="Calibri" panose="020F0502020204030204" pitchFamily="34" charset="0"/>
                <a:cs typeface="Times New Roman" panose="02020603050405020304" pitchFamily="18" charset="0"/>
              </a:rPr>
              <a:t>Parole granted by parole board’s discretion </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Hammersmith One" panose="020B0604020202020204" charset="0"/>
                <a:ea typeface="Calibri" panose="020F0502020204030204" pitchFamily="34" charset="0"/>
                <a:cs typeface="Times New Roman" panose="02020603050405020304" pitchFamily="18" charset="0"/>
              </a:rPr>
              <a:t>Mandatory parole</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Hammersmith One" panose="020B0604020202020204" charset="0"/>
                <a:ea typeface="Calibri" panose="020F0502020204030204" pitchFamily="34" charset="0"/>
                <a:cs typeface="Times New Roman" panose="02020603050405020304" pitchFamily="18" charset="0"/>
              </a:rPr>
              <a:t>Automatic parole set for a period of time, for almost all inmates</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Hammersmith One" panose="020B0604020202020204" charset="0"/>
                <a:ea typeface="Calibri" panose="020F0502020204030204" pitchFamily="34" charset="0"/>
                <a:cs typeface="Times New Roman" panose="02020603050405020304" pitchFamily="18" charset="0"/>
              </a:rPr>
              <a:t>About ½ of states have this </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49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c6a01074ef_0_2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c6a01074ef_0_2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Hammersmith One" panose="020B0604020202020204" charset="0"/>
              <a:buChar char="‾"/>
            </a:pPr>
            <a:endParaRPr lang="en-US" sz="2000" dirty="0">
              <a:latin typeface="Hammersmith One" panose="020B0604020202020204" charset="0"/>
            </a:endParaRPr>
          </a:p>
          <a:p>
            <a:pPr marL="742950" lvl="1" indent="-285750">
              <a:buFont typeface="Courier New" panose="02070309020205020404" pitchFamily="49" charset="0"/>
              <a:buChar char="o"/>
            </a:pPr>
            <a:r>
              <a:rPr lang="en-US" sz="2000" dirty="0">
                <a:solidFill>
                  <a:schemeClr val="bg2"/>
                </a:solidFill>
                <a:latin typeface="Hammersmith One" panose="020B0604020202020204" charset="0"/>
              </a:rPr>
              <a:t>- In a total institution</a:t>
            </a:r>
          </a:p>
          <a:p>
            <a:pPr marL="0" lvl="0" indent="0" algn="l" rtl="0">
              <a:spcBef>
                <a:spcPts val="0"/>
              </a:spcBef>
              <a:spcAft>
                <a:spcPts val="0"/>
              </a:spcAft>
              <a:buNone/>
            </a:pPr>
            <a:r>
              <a:rPr lang="en-US" sz="1100" dirty="0">
                <a:latin typeface="Hammersmith One" panose="020B0604020202020204" charset="0"/>
              </a:rPr>
              <a:t>Are these ties severed when they’re incarcerated for so long?</a:t>
            </a:r>
          </a:p>
          <a:p>
            <a:pPr marL="0" lvl="0" indent="0" algn="l" rtl="0">
              <a:spcBef>
                <a:spcPts val="0"/>
              </a:spcBef>
              <a:spcAft>
                <a:spcPts val="0"/>
              </a:spcAft>
              <a:buNone/>
            </a:pPr>
            <a:r>
              <a:rPr lang="en-US" sz="1100" dirty="0">
                <a:latin typeface="Hammersmith One" panose="020B0604020202020204" charset="0"/>
              </a:rPr>
              <a:t>- yes. </a:t>
            </a:r>
          </a:p>
          <a:p>
            <a:pPr marL="0" lvl="0" indent="0" algn="l" rtl="0">
              <a:spcBef>
                <a:spcPts val="0"/>
              </a:spcBef>
              <a:spcAft>
                <a:spcPts val="0"/>
              </a:spcAft>
              <a:buNone/>
            </a:pPr>
            <a:endParaRPr lang="en-US" sz="1100" dirty="0">
              <a:solidFill>
                <a:schemeClr val="bg2"/>
              </a:solidFill>
              <a:latin typeface="Hammersmith One" panose="020B0604020202020204" charset="0"/>
            </a:endParaRPr>
          </a:p>
          <a:p>
            <a:pPr marL="0" lvl="0" indent="0" algn="l" rtl="0">
              <a:spcBef>
                <a:spcPts val="0"/>
              </a:spcBef>
              <a:spcAft>
                <a:spcPts val="0"/>
              </a:spcAft>
              <a:buNone/>
            </a:pPr>
            <a:endParaRPr lang="en-US" sz="1100" dirty="0">
              <a:solidFill>
                <a:schemeClr val="bg2"/>
              </a:solidFill>
              <a:latin typeface="Hammersmith One" panose="020B0604020202020204" charset="0"/>
            </a:endParaRPr>
          </a:p>
          <a:p>
            <a:pPr marL="0" lvl="0" indent="0" algn="l" rtl="0">
              <a:spcBef>
                <a:spcPts val="0"/>
              </a:spcBef>
              <a:spcAft>
                <a:spcPts val="0"/>
              </a:spcAft>
              <a:buNone/>
            </a:pPr>
            <a:r>
              <a:rPr lang="en-US" sz="1100" dirty="0">
                <a:solidFill>
                  <a:schemeClr val="bg2"/>
                </a:solidFill>
                <a:latin typeface="Hammersmith One" panose="020B0604020202020204" charset="0"/>
              </a:rPr>
              <a:t>They have A LOT of power and discretion</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c6a01074ef_0_2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c6a01074ef_0_2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bg2"/>
                </a:solidFill>
                <a:latin typeface="Hammersmith One" panose="020B0604020202020204" charset="0"/>
              </a:rPr>
              <a:t>Additional conditions:</a:t>
            </a:r>
          </a:p>
          <a:p>
            <a:pPr marL="0" lvl="0" indent="0" algn="l" rtl="0">
              <a:spcBef>
                <a:spcPts val="0"/>
              </a:spcBef>
              <a:spcAft>
                <a:spcPts val="0"/>
              </a:spcAft>
              <a:buNone/>
            </a:pPr>
            <a:r>
              <a:rPr lang="en-US" sz="1100" dirty="0">
                <a:solidFill>
                  <a:schemeClr val="bg2"/>
                </a:solidFill>
                <a:latin typeface="Hammersmith One" panose="020B0604020202020204" charset="0"/>
              </a:rPr>
              <a:t>- Programs (alcohol programs, anger management, mental health programs)</a:t>
            </a:r>
          </a:p>
          <a:p>
            <a:pPr marL="0" lvl="0" indent="0" algn="l" rtl="0">
              <a:spcBef>
                <a:spcPts val="0"/>
              </a:spcBef>
              <a:spcAft>
                <a:spcPts val="0"/>
              </a:spcAft>
              <a:buNone/>
            </a:pPr>
            <a:r>
              <a:rPr lang="en-US" sz="1100" dirty="0">
                <a:solidFill>
                  <a:schemeClr val="bg2"/>
                </a:solidFill>
                <a:latin typeface="Hammersmith One" panose="020B0604020202020204" charset="0"/>
              </a:rPr>
              <a:t>No contact (Register as a sex offender for example)</a:t>
            </a:r>
          </a:p>
          <a:p>
            <a:pPr marL="0" lvl="0" indent="0" algn="l" rtl="0">
              <a:spcBef>
                <a:spcPts val="0"/>
              </a:spcBef>
              <a:spcAft>
                <a:spcPts val="0"/>
              </a:spcAft>
              <a:buNone/>
            </a:pPr>
            <a:r>
              <a:rPr lang="en-US" sz="1100" dirty="0">
                <a:solidFill>
                  <a:schemeClr val="bg2"/>
                </a:solidFill>
                <a:latin typeface="Hammersmith One" panose="020B0604020202020204" charset="0"/>
              </a:rPr>
              <a:t>Parole officers have the discretion to add conditions of needed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80205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c72ba98ae8_1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6" name="Google Shape;1396;gc72ba98ae8_1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600" dirty="0">
                <a:effectLst/>
                <a:latin typeface="Hammersmith One" panose="020B0604020202020204" charset="0"/>
                <a:ea typeface="Calibri" panose="020F0502020204030204" pitchFamily="34" charset="0"/>
                <a:cs typeface="Times New Roman" panose="02020603050405020304" pitchFamily="18" charset="0"/>
              </a:rPr>
              <a:t>Measuring parole success</a:t>
            </a:r>
            <a:endParaRPr lang="en-US" sz="2000"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1600" dirty="0">
                <a:effectLst/>
                <a:latin typeface="Hammersmith One" panose="020B0604020202020204" charset="0"/>
                <a:ea typeface="Calibri" panose="020F0502020204030204" pitchFamily="34" charset="0"/>
                <a:cs typeface="Times New Roman" panose="02020603050405020304" pitchFamily="18" charset="0"/>
              </a:rPr>
              <a:t>Most want to succeed, most don’t.</a:t>
            </a:r>
            <a:endParaRPr lang="en-US" sz="2000"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endParaRPr lang="en-US" sz="1600"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endParaRPr lang="en-US" sz="1600"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Hammersmith One" panose="020B0604020202020204" charset="0"/>
                <a:ea typeface="Calibri" panose="020F0502020204030204" pitchFamily="34" charset="0"/>
                <a:cs typeface="Times New Roman" panose="02020603050405020304" pitchFamily="18" charset="0"/>
              </a:rPr>
              <a:t>This is the time people are most likely to reoffend</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Hammersmith One" panose="020B0604020202020204" charset="0"/>
                <a:ea typeface="Calibri" panose="020F0502020204030204" pitchFamily="34" charset="0"/>
                <a:cs typeface="Times New Roman" panose="02020603050405020304" pitchFamily="18" charset="0"/>
              </a:rPr>
              <a:t>There is a subpopulation of people on parole who are reoffending </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600" dirty="0">
                <a:effectLst/>
                <a:latin typeface="Hammersmith One" panose="020B0604020202020204" charset="0"/>
                <a:ea typeface="Calibri" panose="020F0502020204030204" pitchFamily="34" charset="0"/>
                <a:cs typeface="Times New Roman" panose="02020603050405020304" pitchFamily="18" charset="0"/>
              </a:rPr>
              <a:t>This subpopulation is about 16%, responsible for about ½ of all crime in this population</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3.xml"/><Relationship Id="rId1" Type="http://schemas.openxmlformats.org/officeDocument/2006/relationships/slideMaster" Target="../slideMasters/slideMaster1.xml"/><Relationship Id="rId4" Type="http://schemas.openxmlformats.org/officeDocument/2006/relationships/slide" Target="../slides/slide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6412578"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25" y="4599425"/>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4">
  <p:cSld name="CUSTOM_27">
    <p:spTree>
      <p:nvGrpSpPr>
        <p:cNvPr id="1" name="Shape 472"/>
        <p:cNvGrpSpPr/>
        <p:nvPr/>
      </p:nvGrpSpPr>
      <p:grpSpPr>
        <a:xfrm>
          <a:off x="0" y="0"/>
          <a:ext cx="0" cy="0"/>
          <a:chOff x="0" y="0"/>
          <a:chExt cx="0" cy="0"/>
        </a:xfrm>
      </p:grpSpPr>
      <p:sp>
        <p:nvSpPr>
          <p:cNvPr id="473" name="Google Shape;473;p21"/>
          <p:cNvSpPr/>
          <p:nvPr/>
        </p:nvSpPr>
        <p:spPr>
          <a:xfrm rot="-1408952">
            <a:off x="7039333" y="962822"/>
            <a:ext cx="3561578" cy="4437854"/>
          </a:xfrm>
          <a:custGeom>
            <a:avLst/>
            <a:gdLst/>
            <a:ahLst/>
            <a:cxnLst/>
            <a:rect l="l" t="t" r="r" b="b"/>
            <a:pathLst>
              <a:path w="15146" h="21250" extrusionOk="0">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1"/>
          <p:cNvSpPr/>
          <p:nvPr/>
        </p:nvSpPr>
        <p:spPr>
          <a:xfrm rot="5400000" flipH="1">
            <a:off x="-1331519" y="-591459"/>
            <a:ext cx="5570538" cy="3629454"/>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p:nvPr/>
        </p:nvSpPr>
        <p:spPr>
          <a:xfrm rot="-7977677">
            <a:off x="1465320" y="3454594"/>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1"/>
          <p:cNvGrpSpPr/>
          <p:nvPr/>
        </p:nvGrpSpPr>
        <p:grpSpPr>
          <a:xfrm>
            <a:off x="5084307" y="-1054185"/>
            <a:ext cx="2304462" cy="2293869"/>
            <a:chOff x="2414491" y="671177"/>
            <a:chExt cx="1830972" cy="1822411"/>
          </a:xfrm>
        </p:grpSpPr>
        <p:sp>
          <p:nvSpPr>
            <p:cNvPr id="477" name="Google Shape;477;p21"/>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1"/>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1"/>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1"/>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1"/>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1"/>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1"/>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21"/>
          <p:cNvSpPr txBox="1">
            <a:spLocks noGrp="1"/>
          </p:cNvSpPr>
          <p:nvPr>
            <p:ph type="title"/>
          </p:nvPr>
        </p:nvSpPr>
        <p:spPr>
          <a:xfrm>
            <a:off x="2690725" y="1505725"/>
            <a:ext cx="3858900" cy="11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85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512" name="Google Shape;512;p21"/>
          <p:cNvSpPr txBox="1">
            <a:spLocks noGrp="1"/>
          </p:cNvSpPr>
          <p:nvPr>
            <p:ph type="subTitle" idx="1"/>
          </p:nvPr>
        </p:nvSpPr>
        <p:spPr>
          <a:xfrm>
            <a:off x="2690725" y="2725750"/>
            <a:ext cx="3858900" cy="91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r>
              <a:rPr lang="en-US"/>
              <a:t>Click to edit Master subtitle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638"/>
        <p:cNvGrpSpPr/>
        <p:nvPr/>
      </p:nvGrpSpPr>
      <p:grpSpPr>
        <a:xfrm>
          <a:off x="0" y="0"/>
          <a:ext cx="0" cy="0"/>
          <a:chOff x="0" y="0"/>
          <a:chExt cx="0" cy="0"/>
        </a:xfrm>
      </p:grpSpPr>
      <p:sp>
        <p:nvSpPr>
          <p:cNvPr id="639" name="Google Shape;639;p27"/>
          <p:cNvSpPr/>
          <p:nvPr/>
        </p:nvSpPr>
        <p:spPr>
          <a:xfrm rot="-2505069" flipH="1">
            <a:off x="6267646" y="1159768"/>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rot="3781174">
            <a:off x="-1644519"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27"/>
          <p:cNvGrpSpPr/>
          <p:nvPr/>
        </p:nvGrpSpPr>
        <p:grpSpPr>
          <a:xfrm rot="10800000" flipH="1">
            <a:off x="566191" y="1712532"/>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740"/>
        <p:cNvGrpSpPr/>
        <p:nvPr/>
      </p:nvGrpSpPr>
      <p:grpSpPr>
        <a:xfrm>
          <a:off x="0" y="0"/>
          <a:ext cx="0" cy="0"/>
          <a:chOff x="0" y="0"/>
          <a:chExt cx="0" cy="0"/>
        </a:xfrm>
      </p:grpSpPr>
      <p:sp>
        <p:nvSpPr>
          <p:cNvPr id="741" name="Google Shape;741;p34"/>
          <p:cNvSpPr/>
          <p:nvPr/>
        </p:nvSpPr>
        <p:spPr>
          <a:xfrm rot="-2187687">
            <a:off x="6997415" y="2824325"/>
            <a:ext cx="1938838" cy="3305612"/>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rot="1855510">
            <a:off x="2523490" y="1937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rot="10800000" flipH="1">
            <a:off x="242450" y="2888462"/>
            <a:ext cx="1774800" cy="1774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4" name="Google Shape;744;p34"/>
          <p:cNvGrpSpPr/>
          <p:nvPr/>
        </p:nvGrpSpPr>
        <p:grpSpPr>
          <a:xfrm rot="10800000" flipH="1">
            <a:off x="955516" y="2266845"/>
            <a:ext cx="1696762" cy="1688828"/>
            <a:chOff x="2414491" y="671177"/>
            <a:chExt cx="1830972" cy="1822411"/>
          </a:xfrm>
        </p:grpSpPr>
        <p:sp>
          <p:nvSpPr>
            <p:cNvPr id="745" name="Google Shape;745;p3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34"/>
          <p:cNvSpPr/>
          <p:nvPr/>
        </p:nvSpPr>
        <p:spPr>
          <a:xfrm rot="-7977683">
            <a:off x="6033949" y="548625"/>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781" name="Google Shape;781;p34"/>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CUSTOM_8">
    <p:spTree>
      <p:nvGrpSpPr>
        <p:cNvPr id="1"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rot="-8533595">
            <a:off x="7105388" y="-706575"/>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6970750" y="2154714"/>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
  <p:cSld name="CUSTOM_32_2">
    <p:spTree>
      <p:nvGrpSpPr>
        <p:cNvPr id="1" name="Shape 972"/>
        <p:cNvGrpSpPr/>
        <p:nvPr/>
      </p:nvGrpSpPr>
      <p:grpSpPr>
        <a:xfrm>
          <a:off x="0" y="0"/>
          <a:ext cx="0" cy="0"/>
          <a:chOff x="0" y="0"/>
          <a:chExt cx="0" cy="0"/>
        </a:xfrm>
      </p:grpSpPr>
      <p:sp>
        <p:nvSpPr>
          <p:cNvPr id="973" name="Google Shape;973;p39"/>
          <p:cNvSpPr/>
          <p:nvPr/>
        </p:nvSpPr>
        <p:spPr>
          <a:xfrm rot="672094">
            <a:off x="-3534661" y="414138"/>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9"/>
          <p:cNvSpPr/>
          <p:nvPr/>
        </p:nvSpPr>
        <p:spPr>
          <a:xfrm>
            <a:off x="8264550" y="465501"/>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976" name="Google Shape;976;p39"/>
          <p:cNvSpPr txBox="1">
            <a:spLocks noGrp="1"/>
          </p:cNvSpPr>
          <p:nvPr>
            <p:ph type="subTitle" idx="1"/>
          </p:nvPr>
        </p:nvSpPr>
        <p:spPr>
          <a:xfrm>
            <a:off x="713250" y="1126100"/>
            <a:ext cx="7717500" cy="344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050"/>
              <a:buFont typeface="Ubuntu"/>
              <a:buChar char="●"/>
              <a:defRPr sz="1600"/>
            </a:lvl1pPr>
            <a:lvl2pPr lvl="1" rtl="0">
              <a:spcBef>
                <a:spcPts val="0"/>
              </a:spcBef>
              <a:spcAft>
                <a:spcPts val="0"/>
              </a:spcAft>
              <a:buClr>
                <a:schemeClr val="dk1"/>
              </a:buClr>
              <a:buSzPts val="1400"/>
              <a:buFont typeface="Ubuntu"/>
              <a:buAutoNum type="alphaLcPeriod"/>
              <a:defRPr sz="1600"/>
            </a:lvl2pPr>
            <a:lvl3pPr lvl="2" rtl="0">
              <a:spcBef>
                <a:spcPts val="0"/>
              </a:spcBef>
              <a:spcAft>
                <a:spcPts val="0"/>
              </a:spcAft>
              <a:buClr>
                <a:schemeClr val="dk1"/>
              </a:buClr>
              <a:buSzPts val="1400"/>
              <a:buFont typeface="Ubuntu"/>
              <a:buAutoNum type="romanLcPeriod"/>
              <a:defRPr/>
            </a:lvl3pPr>
            <a:lvl4pPr lvl="3" rtl="0">
              <a:spcBef>
                <a:spcPts val="0"/>
              </a:spcBef>
              <a:spcAft>
                <a:spcPts val="0"/>
              </a:spcAft>
              <a:buClr>
                <a:schemeClr val="dk1"/>
              </a:buClr>
              <a:buSzPts val="1400"/>
              <a:buFont typeface="Ubuntu"/>
              <a:buAutoNum type="arabicPeriod"/>
              <a:defRPr/>
            </a:lvl4pPr>
            <a:lvl5pPr lvl="4" rtl="0">
              <a:spcBef>
                <a:spcPts val="0"/>
              </a:spcBef>
              <a:spcAft>
                <a:spcPts val="0"/>
              </a:spcAft>
              <a:buClr>
                <a:schemeClr val="dk1"/>
              </a:buClr>
              <a:buSzPts val="1400"/>
              <a:buFont typeface="Ubuntu"/>
              <a:buAutoNum type="alphaLcPeriod"/>
              <a:defRPr/>
            </a:lvl5pPr>
            <a:lvl6pPr lvl="5" rtl="0">
              <a:spcBef>
                <a:spcPts val="0"/>
              </a:spcBef>
              <a:spcAft>
                <a:spcPts val="0"/>
              </a:spcAft>
              <a:buClr>
                <a:schemeClr val="dk1"/>
              </a:buClr>
              <a:buSzPts val="1400"/>
              <a:buFont typeface="Ubuntu"/>
              <a:buAutoNum type="romanLcPeriod"/>
              <a:defRPr/>
            </a:lvl6pPr>
            <a:lvl7pPr lvl="6" rtl="0">
              <a:spcBef>
                <a:spcPts val="0"/>
              </a:spcBef>
              <a:spcAft>
                <a:spcPts val="0"/>
              </a:spcAft>
              <a:buClr>
                <a:schemeClr val="dk1"/>
              </a:buClr>
              <a:buSzPts val="1400"/>
              <a:buFont typeface="Ubuntu"/>
              <a:buAutoNum type="arabicPeriod"/>
              <a:defRPr/>
            </a:lvl7pPr>
            <a:lvl8pPr lvl="7" rtl="0">
              <a:spcBef>
                <a:spcPts val="0"/>
              </a:spcBef>
              <a:spcAft>
                <a:spcPts val="0"/>
              </a:spcAft>
              <a:buClr>
                <a:schemeClr val="dk1"/>
              </a:buClr>
              <a:buSzPts val="1400"/>
              <a:buFont typeface="Ubuntu"/>
              <a:buAutoNum type="alphaLcPeriod"/>
              <a:defRPr/>
            </a:lvl8pPr>
            <a:lvl9pPr lvl="8" rtl="0">
              <a:spcBef>
                <a:spcPts val="0"/>
              </a:spcBef>
              <a:spcAft>
                <a:spcPts val="0"/>
              </a:spcAft>
              <a:buClr>
                <a:schemeClr val="dk1"/>
              </a:buClr>
              <a:buSzPts val="1400"/>
              <a:buFont typeface="Ubuntu"/>
              <a:buAutoNum type="romanLcPeriod"/>
              <a:defRPr/>
            </a:lvl9pPr>
          </a:lstStyle>
          <a:p>
            <a:r>
              <a:rPr lang="en-US"/>
              <a:t>Click to edit Master subtitle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1188"/>
        <p:cNvGrpSpPr/>
        <p:nvPr/>
      </p:nvGrpSpPr>
      <p:grpSpPr>
        <a:xfrm>
          <a:off x="0" y="0"/>
          <a:ext cx="0" cy="0"/>
          <a:chOff x="0" y="0"/>
          <a:chExt cx="0" cy="0"/>
        </a:xfrm>
      </p:grpSpPr>
      <p:sp>
        <p:nvSpPr>
          <p:cNvPr id="1189" name="Google Shape;1189;p48"/>
          <p:cNvSpPr/>
          <p:nvPr/>
        </p:nvSpPr>
        <p:spPr>
          <a:xfrm rot="288678" flipH="1">
            <a:off x="-1270417" y="553336"/>
            <a:ext cx="4658411" cy="476518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8"/>
          <p:cNvSpPr/>
          <p:nvPr/>
        </p:nvSpPr>
        <p:spPr>
          <a:xfrm>
            <a:off x="1334050" y="1127073"/>
            <a:ext cx="1522302" cy="1342795"/>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1" name="Google Shape;1191;p48"/>
          <p:cNvGrpSpPr/>
          <p:nvPr/>
        </p:nvGrpSpPr>
        <p:grpSpPr>
          <a:xfrm>
            <a:off x="5119018" y="713081"/>
            <a:ext cx="2270935" cy="2260334"/>
            <a:chOff x="6762468" y="1386456"/>
            <a:chExt cx="2270935" cy="2260334"/>
          </a:xfrm>
        </p:grpSpPr>
        <p:sp>
          <p:nvSpPr>
            <p:cNvPr id="1192" name="Google Shape;1192;p48"/>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8"/>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8"/>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8"/>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8"/>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8"/>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8"/>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8"/>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8"/>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8"/>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8"/>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8"/>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8"/>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8"/>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8"/>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8"/>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8"/>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8"/>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8"/>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8"/>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8"/>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8"/>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8"/>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8"/>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8"/>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8"/>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8"/>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8"/>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8"/>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8"/>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8"/>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8"/>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8"/>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5" name="Google Shape;1225;p48"/>
          <p:cNvSpPr/>
          <p:nvPr/>
        </p:nvSpPr>
        <p:spPr>
          <a:xfrm rot="-1848056" flipH="1">
            <a:off x="7756025" y="2517986"/>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4">
    <p:spTree>
      <p:nvGrpSpPr>
        <p:cNvPr id="1" name="Shape 1255"/>
        <p:cNvGrpSpPr/>
        <p:nvPr/>
      </p:nvGrpSpPr>
      <p:grpSpPr>
        <a:xfrm>
          <a:off x="0" y="0"/>
          <a:ext cx="0" cy="0"/>
          <a:chOff x="0" y="0"/>
          <a:chExt cx="0" cy="0"/>
        </a:xfrm>
      </p:grpSpPr>
      <p:grpSp>
        <p:nvGrpSpPr>
          <p:cNvPr id="1256" name="Google Shape;1256;p50"/>
          <p:cNvGrpSpPr/>
          <p:nvPr/>
        </p:nvGrpSpPr>
        <p:grpSpPr>
          <a:xfrm rot="-4412986">
            <a:off x="6233427" y="1978854"/>
            <a:ext cx="2523466" cy="2406919"/>
            <a:chOff x="616550" y="744600"/>
            <a:chExt cx="936200" cy="893025"/>
          </a:xfrm>
        </p:grpSpPr>
        <p:sp>
          <p:nvSpPr>
            <p:cNvPr id="1257" name="Google Shape;1257;p50"/>
            <p:cNvSpPr/>
            <p:nvPr/>
          </p:nvSpPr>
          <p:spPr>
            <a:xfrm>
              <a:off x="616550" y="744600"/>
              <a:ext cx="936200" cy="893025"/>
            </a:xfrm>
            <a:custGeom>
              <a:avLst/>
              <a:gdLst/>
              <a:ahLst/>
              <a:cxnLst/>
              <a:rect l="l" t="t" r="r" b="b"/>
              <a:pathLst>
                <a:path w="37448" h="35721" extrusionOk="0">
                  <a:moveTo>
                    <a:pt x="21003" y="1"/>
                  </a:moveTo>
                  <a:cubicBezTo>
                    <a:pt x="20950" y="1"/>
                    <a:pt x="20897" y="16"/>
                    <a:pt x="20852" y="46"/>
                  </a:cubicBezTo>
                  <a:lnTo>
                    <a:pt x="18177" y="2356"/>
                  </a:lnTo>
                  <a:cubicBezTo>
                    <a:pt x="18177" y="2356"/>
                    <a:pt x="18146" y="2387"/>
                    <a:pt x="18146" y="2387"/>
                  </a:cubicBezTo>
                  <a:lnTo>
                    <a:pt x="91" y="26946"/>
                  </a:lnTo>
                  <a:cubicBezTo>
                    <a:pt x="0" y="27068"/>
                    <a:pt x="61" y="27220"/>
                    <a:pt x="182" y="27281"/>
                  </a:cubicBezTo>
                  <a:lnTo>
                    <a:pt x="2523" y="28436"/>
                  </a:lnTo>
                  <a:lnTo>
                    <a:pt x="15654" y="35700"/>
                  </a:lnTo>
                  <a:cubicBezTo>
                    <a:pt x="15692" y="35713"/>
                    <a:pt x="15735" y="35720"/>
                    <a:pt x="15776" y="35720"/>
                  </a:cubicBezTo>
                  <a:cubicBezTo>
                    <a:pt x="15835" y="35720"/>
                    <a:pt x="15892" y="35705"/>
                    <a:pt x="15927" y="35670"/>
                  </a:cubicBezTo>
                  <a:cubicBezTo>
                    <a:pt x="16657" y="35092"/>
                    <a:pt x="20274" y="32083"/>
                    <a:pt x="25320" y="27433"/>
                  </a:cubicBezTo>
                  <a:cubicBezTo>
                    <a:pt x="30730" y="22417"/>
                    <a:pt x="37204" y="14666"/>
                    <a:pt x="37204" y="14666"/>
                  </a:cubicBezTo>
                  <a:cubicBezTo>
                    <a:pt x="37448" y="14454"/>
                    <a:pt x="37448" y="14089"/>
                    <a:pt x="37204" y="13876"/>
                  </a:cubicBezTo>
                  <a:cubicBezTo>
                    <a:pt x="36779" y="13451"/>
                    <a:pt x="35867" y="12600"/>
                    <a:pt x="34286" y="11171"/>
                  </a:cubicBezTo>
                  <a:cubicBezTo>
                    <a:pt x="31824" y="9013"/>
                    <a:pt x="22493" y="1171"/>
                    <a:pt x="21155" y="46"/>
                  </a:cubicBezTo>
                  <a:cubicBezTo>
                    <a:pt x="21110" y="16"/>
                    <a:pt x="21057" y="1"/>
                    <a:pt x="2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0"/>
            <p:cNvSpPr/>
            <p:nvPr/>
          </p:nvSpPr>
          <p:spPr>
            <a:xfrm>
              <a:off x="1118825" y="951075"/>
              <a:ext cx="191525" cy="163425"/>
            </a:xfrm>
            <a:custGeom>
              <a:avLst/>
              <a:gdLst/>
              <a:ahLst/>
              <a:cxnLst/>
              <a:rect l="l" t="t" r="r" b="b"/>
              <a:pathLst>
                <a:path w="7661" h="6537" extrusionOk="0">
                  <a:moveTo>
                    <a:pt x="426" y="0"/>
                  </a:moveTo>
                  <a:cubicBezTo>
                    <a:pt x="317" y="0"/>
                    <a:pt x="206" y="46"/>
                    <a:pt x="122" y="146"/>
                  </a:cubicBezTo>
                  <a:cubicBezTo>
                    <a:pt x="1" y="298"/>
                    <a:pt x="31" y="541"/>
                    <a:pt x="183" y="663"/>
                  </a:cubicBezTo>
                  <a:lnTo>
                    <a:pt x="6992" y="6468"/>
                  </a:lnTo>
                  <a:cubicBezTo>
                    <a:pt x="7052" y="6499"/>
                    <a:pt x="7144" y="6529"/>
                    <a:pt x="7235" y="6529"/>
                  </a:cubicBezTo>
                  <a:cubicBezTo>
                    <a:pt x="7251" y="6534"/>
                    <a:pt x="7268" y="6537"/>
                    <a:pt x="7286" y="6537"/>
                  </a:cubicBezTo>
                  <a:cubicBezTo>
                    <a:pt x="7368" y="6537"/>
                    <a:pt x="7464" y="6483"/>
                    <a:pt x="7539" y="6407"/>
                  </a:cubicBezTo>
                  <a:cubicBezTo>
                    <a:pt x="7660" y="6255"/>
                    <a:pt x="7630" y="6012"/>
                    <a:pt x="7478" y="5860"/>
                  </a:cubicBezTo>
                  <a:lnTo>
                    <a:pt x="669" y="85"/>
                  </a:lnTo>
                  <a:cubicBezTo>
                    <a:pt x="601" y="31"/>
                    <a:pt x="514"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1078550" y="994400"/>
              <a:ext cx="190750" cy="164750"/>
            </a:xfrm>
            <a:custGeom>
              <a:avLst/>
              <a:gdLst/>
              <a:ahLst/>
              <a:cxnLst/>
              <a:rect l="l" t="t" r="r" b="b"/>
              <a:pathLst>
                <a:path w="7630" h="6590" extrusionOk="0">
                  <a:moveTo>
                    <a:pt x="413" y="0"/>
                  </a:moveTo>
                  <a:cubicBezTo>
                    <a:pt x="308" y="0"/>
                    <a:pt x="206" y="45"/>
                    <a:pt x="122" y="146"/>
                  </a:cubicBezTo>
                  <a:cubicBezTo>
                    <a:pt x="1" y="298"/>
                    <a:pt x="1" y="541"/>
                    <a:pt x="153" y="662"/>
                  </a:cubicBezTo>
                  <a:lnTo>
                    <a:pt x="6931" y="6498"/>
                  </a:lnTo>
                  <a:cubicBezTo>
                    <a:pt x="7022" y="6559"/>
                    <a:pt x="7113" y="6589"/>
                    <a:pt x="7174" y="6589"/>
                  </a:cubicBezTo>
                  <a:cubicBezTo>
                    <a:pt x="7296" y="6589"/>
                    <a:pt x="7417" y="6529"/>
                    <a:pt x="7478" y="6437"/>
                  </a:cubicBezTo>
                  <a:cubicBezTo>
                    <a:pt x="7630" y="6285"/>
                    <a:pt x="7600" y="6042"/>
                    <a:pt x="7448" y="5921"/>
                  </a:cubicBezTo>
                  <a:lnTo>
                    <a:pt x="669" y="85"/>
                  </a:lnTo>
                  <a:cubicBezTo>
                    <a:pt x="587" y="30"/>
                    <a:pt x="499"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1041325" y="1033375"/>
              <a:ext cx="196075" cy="159975"/>
            </a:xfrm>
            <a:custGeom>
              <a:avLst/>
              <a:gdLst/>
              <a:ahLst/>
              <a:cxnLst/>
              <a:rect l="l" t="t" r="r" b="b"/>
              <a:pathLst>
                <a:path w="7843" h="6399" extrusionOk="0">
                  <a:moveTo>
                    <a:pt x="446" y="1"/>
                  </a:moveTo>
                  <a:cubicBezTo>
                    <a:pt x="335" y="1"/>
                    <a:pt x="223" y="48"/>
                    <a:pt x="152" y="137"/>
                  </a:cubicBezTo>
                  <a:cubicBezTo>
                    <a:pt x="0" y="319"/>
                    <a:pt x="31" y="532"/>
                    <a:pt x="213" y="684"/>
                  </a:cubicBezTo>
                  <a:lnTo>
                    <a:pt x="7174" y="6307"/>
                  </a:lnTo>
                  <a:cubicBezTo>
                    <a:pt x="7234" y="6368"/>
                    <a:pt x="7326" y="6398"/>
                    <a:pt x="7386" y="6398"/>
                  </a:cubicBezTo>
                  <a:cubicBezTo>
                    <a:pt x="7508" y="6398"/>
                    <a:pt x="7630" y="6337"/>
                    <a:pt x="7690" y="6246"/>
                  </a:cubicBezTo>
                  <a:cubicBezTo>
                    <a:pt x="7842" y="6094"/>
                    <a:pt x="7812" y="5851"/>
                    <a:pt x="7630" y="5729"/>
                  </a:cubicBezTo>
                  <a:lnTo>
                    <a:pt x="669" y="76"/>
                  </a:lnTo>
                  <a:cubicBezTo>
                    <a:pt x="606" y="25"/>
                    <a:pt x="52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007125" y="1070750"/>
              <a:ext cx="186950" cy="159825"/>
            </a:xfrm>
            <a:custGeom>
              <a:avLst/>
              <a:gdLst/>
              <a:ahLst/>
              <a:cxnLst/>
              <a:rect l="l" t="t" r="r" b="b"/>
              <a:pathLst>
                <a:path w="7478" h="6393" extrusionOk="0">
                  <a:moveTo>
                    <a:pt x="413" y="1"/>
                  </a:moveTo>
                  <a:cubicBezTo>
                    <a:pt x="307" y="1"/>
                    <a:pt x="206" y="48"/>
                    <a:pt x="122" y="131"/>
                  </a:cubicBezTo>
                  <a:cubicBezTo>
                    <a:pt x="0" y="283"/>
                    <a:pt x="0" y="526"/>
                    <a:pt x="183" y="678"/>
                  </a:cubicBezTo>
                  <a:lnTo>
                    <a:pt x="6809" y="6301"/>
                  </a:lnTo>
                  <a:cubicBezTo>
                    <a:pt x="6870" y="6362"/>
                    <a:pt x="6961" y="6393"/>
                    <a:pt x="7022" y="6393"/>
                  </a:cubicBezTo>
                  <a:cubicBezTo>
                    <a:pt x="7143" y="6393"/>
                    <a:pt x="7265" y="6362"/>
                    <a:pt x="7326" y="6271"/>
                  </a:cubicBezTo>
                  <a:cubicBezTo>
                    <a:pt x="7478" y="6119"/>
                    <a:pt x="7447" y="5876"/>
                    <a:pt x="7295" y="5724"/>
                  </a:cubicBezTo>
                  <a:lnTo>
                    <a:pt x="669" y="101"/>
                  </a:lnTo>
                  <a:cubicBezTo>
                    <a:pt x="587" y="32"/>
                    <a:pt x="499"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50"/>
          <p:cNvGrpSpPr/>
          <p:nvPr/>
        </p:nvGrpSpPr>
        <p:grpSpPr>
          <a:xfrm>
            <a:off x="1326404" y="500540"/>
            <a:ext cx="1830972" cy="1822411"/>
            <a:chOff x="2414491" y="671177"/>
            <a:chExt cx="1830972" cy="1822411"/>
          </a:xfrm>
        </p:grpSpPr>
        <p:sp>
          <p:nvSpPr>
            <p:cNvPr id="1263" name="Google Shape;1263;p50"/>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0"/>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0"/>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0"/>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0"/>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0"/>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0"/>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0"/>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0"/>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0"/>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0"/>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0"/>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0"/>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0"/>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0"/>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0"/>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0"/>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0"/>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0"/>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0"/>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0"/>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0"/>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0"/>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0"/>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0"/>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0"/>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0"/>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0"/>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0"/>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0"/>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0"/>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0"/>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0"/>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0"/>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50"/>
          <p:cNvGrpSpPr/>
          <p:nvPr/>
        </p:nvGrpSpPr>
        <p:grpSpPr>
          <a:xfrm rot="-969610">
            <a:off x="6880585" y="2461943"/>
            <a:ext cx="2217391" cy="2896369"/>
            <a:chOff x="6078061" y="1684347"/>
            <a:chExt cx="1743860" cy="2277840"/>
          </a:xfrm>
        </p:grpSpPr>
        <p:sp>
          <p:nvSpPr>
            <p:cNvPr id="1298" name="Google Shape;1298;p50"/>
            <p:cNvSpPr/>
            <p:nvPr/>
          </p:nvSpPr>
          <p:spPr>
            <a:xfrm>
              <a:off x="7384410" y="1684347"/>
              <a:ext cx="437511" cy="516459"/>
            </a:xfrm>
            <a:custGeom>
              <a:avLst/>
              <a:gdLst/>
              <a:ahLst/>
              <a:cxnLst/>
              <a:rect l="l" t="t" r="r" b="b"/>
              <a:pathLst>
                <a:path w="8490" h="10022" extrusionOk="0">
                  <a:moveTo>
                    <a:pt x="8405" y="0"/>
                  </a:moveTo>
                  <a:cubicBezTo>
                    <a:pt x="8396" y="0"/>
                    <a:pt x="8390" y="41"/>
                    <a:pt x="8390" y="41"/>
                  </a:cubicBezTo>
                  <a:cubicBezTo>
                    <a:pt x="8390" y="41"/>
                    <a:pt x="6535" y="1439"/>
                    <a:pt x="4043" y="1986"/>
                  </a:cubicBezTo>
                  <a:cubicBezTo>
                    <a:pt x="1551" y="2563"/>
                    <a:pt x="0" y="6636"/>
                    <a:pt x="487" y="8430"/>
                  </a:cubicBezTo>
                  <a:cubicBezTo>
                    <a:pt x="895" y="9870"/>
                    <a:pt x="1871" y="10021"/>
                    <a:pt x="2264" y="10021"/>
                  </a:cubicBezTo>
                  <a:cubicBezTo>
                    <a:pt x="2369" y="10021"/>
                    <a:pt x="2432" y="10010"/>
                    <a:pt x="2432" y="10010"/>
                  </a:cubicBezTo>
                  <a:cubicBezTo>
                    <a:pt x="2432" y="10010"/>
                    <a:pt x="8298" y="8794"/>
                    <a:pt x="8420" y="4053"/>
                  </a:cubicBezTo>
                  <a:cubicBezTo>
                    <a:pt x="8490" y="427"/>
                    <a:pt x="8435" y="0"/>
                    <a:pt x="8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0"/>
            <p:cNvSpPr/>
            <p:nvPr/>
          </p:nvSpPr>
          <p:spPr>
            <a:xfrm>
              <a:off x="6078061" y="2151644"/>
              <a:ext cx="1448939" cy="1810543"/>
            </a:xfrm>
            <a:custGeom>
              <a:avLst/>
              <a:gdLst/>
              <a:ahLst/>
              <a:cxnLst/>
              <a:rect l="l" t="t" r="r" b="b"/>
              <a:pathLst>
                <a:path w="28117" h="35134" extrusionOk="0">
                  <a:moveTo>
                    <a:pt x="26110" y="0"/>
                  </a:moveTo>
                  <a:cubicBezTo>
                    <a:pt x="26110" y="0"/>
                    <a:pt x="21247" y="3587"/>
                    <a:pt x="16353" y="10213"/>
                  </a:cubicBezTo>
                  <a:cubicBezTo>
                    <a:pt x="11429" y="16839"/>
                    <a:pt x="0" y="34256"/>
                    <a:pt x="1186" y="35107"/>
                  </a:cubicBezTo>
                  <a:cubicBezTo>
                    <a:pt x="1210" y="35125"/>
                    <a:pt x="1241" y="35134"/>
                    <a:pt x="1279" y="35134"/>
                  </a:cubicBezTo>
                  <a:cubicBezTo>
                    <a:pt x="3097" y="35134"/>
                    <a:pt x="20354" y="14791"/>
                    <a:pt x="24195" y="8420"/>
                  </a:cubicBezTo>
                  <a:cubicBezTo>
                    <a:pt x="28116" y="1915"/>
                    <a:pt x="27782" y="942"/>
                    <a:pt x="27782" y="942"/>
                  </a:cubicBezTo>
                  <a:lnTo>
                    <a:pt x="26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50"/>
          <p:cNvSpPr/>
          <p:nvPr/>
        </p:nvSpPr>
        <p:spPr>
          <a:xfrm rot="5400000">
            <a:off x="-1836150" y="1175258"/>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0"/>
          <p:cNvSpPr/>
          <p:nvPr/>
        </p:nvSpPr>
        <p:spPr>
          <a:xfrm rot="-7977683">
            <a:off x="2160949" y="316425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0"/>
          <p:cNvSpPr/>
          <p:nvPr/>
        </p:nvSpPr>
        <p:spPr>
          <a:xfrm rot="4742319" flipH="1">
            <a:off x="6790763" y="-645967"/>
            <a:ext cx="3210858" cy="319754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5">
    <p:spTree>
      <p:nvGrpSpPr>
        <p:cNvPr id="1" name="Shape 1303"/>
        <p:cNvGrpSpPr/>
        <p:nvPr/>
      </p:nvGrpSpPr>
      <p:grpSpPr>
        <a:xfrm>
          <a:off x="0" y="0"/>
          <a:ext cx="0" cy="0"/>
          <a:chOff x="0" y="0"/>
          <a:chExt cx="0" cy="0"/>
        </a:xfrm>
      </p:grpSpPr>
      <p:sp>
        <p:nvSpPr>
          <p:cNvPr id="1304" name="Google Shape;1304;p51"/>
          <p:cNvSpPr/>
          <p:nvPr/>
        </p:nvSpPr>
        <p:spPr>
          <a:xfrm rot="288619" flipH="1">
            <a:off x="-1653681" y="1325314"/>
            <a:ext cx="4829256" cy="4097619"/>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1"/>
          <p:cNvSpPr/>
          <p:nvPr/>
        </p:nvSpPr>
        <p:spPr>
          <a:xfrm>
            <a:off x="7777725" y="671438"/>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1"/>
          <p:cNvSpPr/>
          <p:nvPr/>
        </p:nvSpPr>
        <p:spPr>
          <a:xfrm rot="8226410">
            <a:off x="757957" y="-908700"/>
            <a:ext cx="1938898" cy="330571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7" name="Google Shape;1307;p51"/>
          <p:cNvGrpSpPr/>
          <p:nvPr/>
        </p:nvGrpSpPr>
        <p:grpSpPr>
          <a:xfrm rot="-3861937">
            <a:off x="6523183" y="1380139"/>
            <a:ext cx="2023570" cy="3313878"/>
            <a:chOff x="5754175" y="3922575"/>
            <a:chExt cx="682400" cy="1117525"/>
          </a:xfrm>
        </p:grpSpPr>
        <p:sp>
          <p:nvSpPr>
            <p:cNvPr id="1308" name="Google Shape;1308;p51"/>
            <p:cNvSpPr/>
            <p:nvPr/>
          </p:nvSpPr>
          <p:spPr>
            <a:xfrm>
              <a:off x="5754175" y="4953250"/>
              <a:ext cx="70700" cy="86850"/>
            </a:xfrm>
            <a:custGeom>
              <a:avLst/>
              <a:gdLst/>
              <a:ahLst/>
              <a:cxnLst/>
              <a:rect l="l" t="t" r="r" b="b"/>
              <a:pathLst>
                <a:path w="2828" h="3474" extrusionOk="0">
                  <a:moveTo>
                    <a:pt x="1855" y="1"/>
                  </a:moveTo>
                  <a:cubicBezTo>
                    <a:pt x="1855" y="1"/>
                    <a:pt x="0" y="3283"/>
                    <a:pt x="973" y="3466"/>
                  </a:cubicBezTo>
                  <a:cubicBezTo>
                    <a:pt x="1000" y="3471"/>
                    <a:pt x="1027" y="3473"/>
                    <a:pt x="1054" y="3473"/>
                  </a:cubicBezTo>
                  <a:cubicBezTo>
                    <a:pt x="1994" y="3473"/>
                    <a:pt x="2827" y="456"/>
                    <a:pt x="2827" y="456"/>
                  </a:cubicBezTo>
                  <a:lnTo>
                    <a:pt x="1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1"/>
            <p:cNvSpPr/>
            <p:nvPr/>
          </p:nvSpPr>
          <p:spPr>
            <a:xfrm>
              <a:off x="5768600" y="4780750"/>
              <a:ext cx="193050" cy="209925"/>
            </a:xfrm>
            <a:custGeom>
              <a:avLst/>
              <a:gdLst/>
              <a:ahLst/>
              <a:cxnLst/>
              <a:rect l="l" t="t" r="r" b="b"/>
              <a:pathLst>
                <a:path w="7722" h="8397" extrusionOk="0">
                  <a:moveTo>
                    <a:pt x="1065" y="1"/>
                  </a:moveTo>
                  <a:cubicBezTo>
                    <a:pt x="1065" y="1"/>
                    <a:pt x="1" y="7812"/>
                    <a:pt x="1156" y="8359"/>
                  </a:cubicBezTo>
                  <a:cubicBezTo>
                    <a:pt x="1208" y="8384"/>
                    <a:pt x="1269" y="8396"/>
                    <a:pt x="1338" y="8396"/>
                  </a:cubicBezTo>
                  <a:cubicBezTo>
                    <a:pt x="2789" y="8396"/>
                    <a:pt x="7721" y="3131"/>
                    <a:pt x="7721" y="3131"/>
                  </a:cubicBezTo>
                  <a:lnTo>
                    <a:pt x="10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1"/>
            <p:cNvSpPr/>
            <p:nvPr/>
          </p:nvSpPr>
          <p:spPr>
            <a:xfrm>
              <a:off x="5795200" y="4343050"/>
              <a:ext cx="389100" cy="516000"/>
            </a:xfrm>
            <a:custGeom>
              <a:avLst/>
              <a:gdLst/>
              <a:ahLst/>
              <a:cxnLst/>
              <a:rect l="l" t="t" r="r" b="b"/>
              <a:pathLst>
                <a:path w="15564" h="20640" extrusionOk="0">
                  <a:moveTo>
                    <a:pt x="8329" y="1"/>
                  </a:moveTo>
                  <a:cubicBezTo>
                    <a:pt x="8329" y="1"/>
                    <a:pt x="7296" y="1399"/>
                    <a:pt x="5715" y="5047"/>
                  </a:cubicBezTo>
                  <a:cubicBezTo>
                    <a:pt x="4104" y="8694"/>
                    <a:pt x="1" y="17509"/>
                    <a:pt x="1" y="17509"/>
                  </a:cubicBezTo>
                  <a:lnTo>
                    <a:pt x="6657" y="20639"/>
                  </a:lnTo>
                  <a:cubicBezTo>
                    <a:pt x="6657" y="20639"/>
                    <a:pt x="7387" y="19728"/>
                    <a:pt x="9636" y="15381"/>
                  </a:cubicBezTo>
                  <a:cubicBezTo>
                    <a:pt x="12281" y="10305"/>
                    <a:pt x="15563" y="3010"/>
                    <a:pt x="15563" y="3010"/>
                  </a:cubicBezTo>
                  <a:lnTo>
                    <a:pt x="83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1"/>
            <p:cNvSpPr/>
            <p:nvPr/>
          </p:nvSpPr>
          <p:spPr>
            <a:xfrm>
              <a:off x="6003425" y="3922575"/>
              <a:ext cx="433150" cy="579525"/>
            </a:xfrm>
            <a:custGeom>
              <a:avLst/>
              <a:gdLst/>
              <a:ahLst/>
              <a:cxnLst/>
              <a:rect l="l" t="t" r="r" b="b"/>
              <a:pathLst>
                <a:path w="17326" h="23181" extrusionOk="0">
                  <a:moveTo>
                    <a:pt x="11816" y="1"/>
                  </a:moveTo>
                  <a:cubicBezTo>
                    <a:pt x="10345" y="1"/>
                    <a:pt x="8903" y="821"/>
                    <a:pt x="8085" y="2200"/>
                  </a:cubicBezTo>
                  <a:cubicBezTo>
                    <a:pt x="6535" y="4814"/>
                    <a:pt x="0" y="16820"/>
                    <a:pt x="0" y="16820"/>
                  </a:cubicBezTo>
                  <a:lnTo>
                    <a:pt x="7234" y="19829"/>
                  </a:lnTo>
                  <a:cubicBezTo>
                    <a:pt x="7234" y="19829"/>
                    <a:pt x="13515" y="6181"/>
                    <a:pt x="13978" y="6181"/>
                  </a:cubicBezTo>
                  <a:cubicBezTo>
                    <a:pt x="13979" y="6181"/>
                    <a:pt x="13981" y="6181"/>
                    <a:pt x="13982" y="6181"/>
                  </a:cubicBezTo>
                  <a:cubicBezTo>
                    <a:pt x="14469" y="6273"/>
                    <a:pt x="8237" y="17276"/>
                    <a:pt x="8481" y="20619"/>
                  </a:cubicBezTo>
                  <a:cubicBezTo>
                    <a:pt x="8589" y="22468"/>
                    <a:pt x="9616" y="23180"/>
                    <a:pt x="10214" y="23180"/>
                  </a:cubicBezTo>
                  <a:cubicBezTo>
                    <a:pt x="10451" y="23180"/>
                    <a:pt x="10621" y="23068"/>
                    <a:pt x="10639" y="22869"/>
                  </a:cubicBezTo>
                  <a:cubicBezTo>
                    <a:pt x="10730" y="22109"/>
                    <a:pt x="8845" y="21835"/>
                    <a:pt x="9757" y="19130"/>
                  </a:cubicBezTo>
                  <a:cubicBezTo>
                    <a:pt x="12493" y="10802"/>
                    <a:pt x="17326" y="5300"/>
                    <a:pt x="15411" y="2169"/>
                  </a:cubicBezTo>
                  <a:cubicBezTo>
                    <a:pt x="14477" y="660"/>
                    <a:pt x="13135" y="1"/>
                    <a:pt x="11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rot="8100000">
            <a:off x="402124" y="-93526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41525" y="2945026"/>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Google Shape;97;p5"/>
          <p:cNvSpPr/>
          <p:nvPr/>
        </p:nvSpPr>
        <p:spPr>
          <a:xfrm flipH="1">
            <a:off x="75" y="1620000"/>
            <a:ext cx="9143837" cy="2281200"/>
          </a:xfrm>
          <a:custGeom>
            <a:avLst/>
            <a:gdLst/>
            <a:ahLst/>
            <a:cxnLst/>
            <a:rect l="l" t="t" r="r" b="b"/>
            <a:pathLst>
              <a:path w="305584" h="121664" extrusionOk="0">
                <a:moveTo>
                  <a:pt x="219307" y="0"/>
                </a:moveTo>
                <a:cubicBezTo>
                  <a:pt x="203338" y="0"/>
                  <a:pt x="187335" y="4914"/>
                  <a:pt x="174406" y="14271"/>
                </a:cubicBezTo>
                <a:cubicBezTo>
                  <a:pt x="167072" y="19544"/>
                  <a:pt x="160755" y="26102"/>
                  <a:pt x="153475" y="31428"/>
                </a:cubicBezTo>
                <a:cubicBezTo>
                  <a:pt x="146652" y="36401"/>
                  <a:pt x="138616" y="40348"/>
                  <a:pt x="130237" y="40348"/>
                </a:cubicBezTo>
                <a:cubicBezTo>
                  <a:pt x="129643" y="40348"/>
                  <a:pt x="129047" y="40328"/>
                  <a:pt x="128449" y="40287"/>
                </a:cubicBezTo>
                <a:cubicBezTo>
                  <a:pt x="122935" y="39913"/>
                  <a:pt x="117662" y="37771"/>
                  <a:pt x="112175" y="37076"/>
                </a:cubicBezTo>
                <a:cubicBezTo>
                  <a:pt x="110880" y="36911"/>
                  <a:pt x="109574" y="36830"/>
                  <a:pt x="108268" y="36830"/>
                </a:cubicBezTo>
                <a:cubicBezTo>
                  <a:pt x="102130" y="36830"/>
                  <a:pt x="95990" y="38624"/>
                  <a:pt x="90870" y="42000"/>
                </a:cubicBezTo>
                <a:cubicBezTo>
                  <a:pt x="84982" y="45881"/>
                  <a:pt x="80351" y="51743"/>
                  <a:pt x="73794" y="54339"/>
                </a:cubicBezTo>
                <a:cubicBezTo>
                  <a:pt x="70523" y="55637"/>
                  <a:pt x="67081" y="56009"/>
                  <a:pt x="63565" y="56009"/>
                </a:cubicBezTo>
                <a:cubicBezTo>
                  <a:pt x="58850" y="56009"/>
                  <a:pt x="54001" y="55340"/>
                  <a:pt x="49253" y="55340"/>
                </a:cubicBezTo>
                <a:cubicBezTo>
                  <a:pt x="46444" y="55340"/>
                  <a:pt x="43669" y="55575"/>
                  <a:pt x="40979" y="56320"/>
                </a:cubicBezTo>
                <a:cubicBezTo>
                  <a:pt x="25348" y="60629"/>
                  <a:pt x="16515" y="80811"/>
                  <a:pt x="322" y="81212"/>
                </a:cubicBezTo>
                <a:lnTo>
                  <a:pt x="1" y="105140"/>
                </a:lnTo>
                <a:cubicBezTo>
                  <a:pt x="1" y="105140"/>
                  <a:pt x="15474" y="110471"/>
                  <a:pt x="34154" y="110471"/>
                </a:cubicBezTo>
                <a:cubicBezTo>
                  <a:pt x="45744" y="110471"/>
                  <a:pt x="58569" y="108419"/>
                  <a:pt x="69698" y="101768"/>
                </a:cubicBezTo>
                <a:cubicBezTo>
                  <a:pt x="77727" y="96977"/>
                  <a:pt x="84000" y="95050"/>
                  <a:pt x="89631" y="95050"/>
                </a:cubicBezTo>
                <a:cubicBezTo>
                  <a:pt x="104388" y="95050"/>
                  <a:pt x="114744" y="108287"/>
                  <a:pt x="140761" y="117934"/>
                </a:cubicBezTo>
                <a:cubicBezTo>
                  <a:pt x="147990" y="120617"/>
                  <a:pt x="154305" y="121664"/>
                  <a:pt x="160177" y="121664"/>
                </a:cubicBezTo>
                <a:cubicBezTo>
                  <a:pt x="181037" y="121664"/>
                  <a:pt x="196328" y="108460"/>
                  <a:pt x="227278" y="108460"/>
                </a:cubicBezTo>
                <a:cubicBezTo>
                  <a:pt x="230911" y="108460"/>
                  <a:pt x="234759" y="108642"/>
                  <a:pt x="238857" y="109048"/>
                </a:cubicBezTo>
                <a:cubicBezTo>
                  <a:pt x="240758" y="109237"/>
                  <a:pt x="242612" y="109327"/>
                  <a:pt x="244420" y="109327"/>
                </a:cubicBezTo>
                <a:cubicBezTo>
                  <a:pt x="289069" y="109327"/>
                  <a:pt x="305584" y="54072"/>
                  <a:pt x="305584" y="54072"/>
                </a:cubicBezTo>
                <a:lnTo>
                  <a:pt x="305584" y="33917"/>
                </a:lnTo>
                <a:cubicBezTo>
                  <a:pt x="282994" y="28243"/>
                  <a:pt x="264927" y="11033"/>
                  <a:pt x="242792" y="3726"/>
                </a:cubicBezTo>
                <a:cubicBezTo>
                  <a:pt x="235229" y="1223"/>
                  <a:pt x="227273" y="0"/>
                  <a:pt x="219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rot="5400000">
            <a:off x="-1596150" y="-854219"/>
            <a:ext cx="3561783" cy="302965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7699300" y="2874875"/>
            <a:ext cx="1176089" cy="153598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txBox="1">
            <a:spLocks noGrp="1"/>
          </p:cNvSpPr>
          <p:nvPr>
            <p:ph type="body" idx="1"/>
          </p:nvPr>
        </p:nvSpPr>
        <p:spPr>
          <a:xfrm>
            <a:off x="1101975" y="2260925"/>
            <a:ext cx="2954400" cy="1536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Font typeface="Arial"/>
              <a:buChar char="●"/>
              <a:defRPr sz="1600"/>
            </a:lvl1pPr>
            <a:lvl2pPr marL="914400" lvl="1" indent="-317500">
              <a:spcBef>
                <a:spcPts val="0"/>
              </a:spcBef>
              <a:spcAft>
                <a:spcPts val="0"/>
              </a:spcAft>
              <a:buClr>
                <a:srgbClr val="000000"/>
              </a:buClr>
              <a:buSzPts val="1400"/>
              <a:buFont typeface="Arial"/>
              <a:buChar char="○"/>
              <a:defRPr sz="1200"/>
            </a:lvl2pPr>
            <a:lvl3pPr marL="1371600" lvl="2" indent="-317500">
              <a:spcBef>
                <a:spcPts val="0"/>
              </a:spcBef>
              <a:spcAft>
                <a:spcPts val="0"/>
              </a:spcAft>
              <a:buClr>
                <a:srgbClr val="000000"/>
              </a:buClr>
              <a:buSzPts val="1400"/>
              <a:buFont typeface="Arial"/>
              <a:buChar char="■"/>
              <a:defRPr sz="1200"/>
            </a:lvl3pPr>
            <a:lvl4pPr marL="1828800" lvl="3" indent="-317500">
              <a:spcBef>
                <a:spcPts val="0"/>
              </a:spcBef>
              <a:spcAft>
                <a:spcPts val="0"/>
              </a:spcAft>
              <a:buClr>
                <a:srgbClr val="000000"/>
              </a:buClr>
              <a:buSzPts val="1400"/>
              <a:buFont typeface="Arial"/>
              <a:buChar char="●"/>
              <a:defRPr sz="1200"/>
            </a:lvl4pPr>
            <a:lvl5pPr marL="2286000" lvl="4" indent="-317500">
              <a:spcBef>
                <a:spcPts val="0"/>
              </a:spcBef>
              <a:spcAft>
                <a:spcPts val="0"/>
              </a:spcAft>
              <a:buClr>
                <a:srgbClr val="000000"/>
              </a:buClr>
              <a:buSzPts val="1400"/>
              <a:buFont typeface="Arial"/>
              <a:buChar char="○"/>
              <a:defRPr sz="1200"/>
            </a:lvl5pPr>
            <a:lvl6pPr marL="2743200" lvl="5" indent="-317500">
              <a:spcBef>
                <a:spcPts val="0"/>
              </a:spcBef>
              <a:spcAft>
                <a:spcPts val="0"/>
              </a:spcAft>
              <a:buClr>
                <a:srgbClr val="000000"/>
              </a:buClr>
              <a:buSzPts val="1400"/>
              <a:buFont typeface="Arial"/>
              <a:buChar char="■"/>
              <a:defRPr sz="1200"/>
            </a:lvl6pPr>
            <a:lvl7pPr marL="3200400" lvl="6" indent="-317500">
              <a:spcBef>
                <a:spcPts val="0"/>
              </a:spcBef>
              <a:spcAft>
                <a:spcPts val="0"/>
              </a:spcAft>
              <a:buClr>
                <a:srgbClr val="000000"/>
              </a:buClr>
              <a:buSzPts val="1400"/>
              <a:buFont typeface="Arial"/>
              <a:buChar char="●"/>
              <a:defRPr sz="1200"/>
            </a:lvl7pPr>
            <a:lvl8pPr marL="3657600" lvl="7" indent="-317500">
              <a:spcBef>
                <a:spcPts val="0"/>
              </a:spcBef>
              <a:spcAft>
                <a:spcPts val="0"/>
              </a:spcAft>
              <a:buClr>
                <a:srgbClr val="000000"/>
              </a:buClr>
              <a:buSzPts val="1400"/>
              <a:buFont typeface="Arial"/>
              <a:buChar char="○"/>
              <a:defRPr sz="1200"/>
            </a:lvl8pPr>
            <a:lvl9pPr marL="4114800" lvl="8" indent="-317500">
              <a:spcBef>
                <a:spcPts val="0"/>
              </a:spcBef>
              <a:spcAft>
                <a:spcPts val="0"/>
              </a:spcAft>
              <a:buClr>
                <a:srgbClr val="000000"/>
              </a:buClr>
              <a:buSzPts val="1400"/>
              <a:buFont typeface="Arial"/>
              <a:buChar char="■"/>
              <a:defRPr sz="1200"/>
            </a:lvl9pPr>
          </a:lstStyle>
          <a:p>
            <a:pPr lvl="0"/>
            <a:r>
              <a:rPr lang="en-US"/>
              <a:t>Click to edit Master text styles</a:t>
            </a:r>
          </a:p>
        </p:txBody>
      </p:sp>
      <p:sp>
        <p:nvSpPr>
          <p:cNvPr id="101" name="Google Shape;101;p5"/>
          <p:cNvSpPr txBox="1">
            <a:spLocks noGrp="1"/>
          </p:cNvSpPr>
          <p:nvPr>
            <p:ph type="body" idx="2"/>
          </p:nvPr>
        </p:nvSpPr>
        <p:spPr>
          <a:xfrm>
            <a:off x="5071000" y="2260925"/>
            <a:ext cx="2954400" cy="1536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Font typeface="Arial"/>
              <a:buChar char="●"/>
              <a:defRPr sz="1600"/>
            </a:lvl1pPr>
            <a:lvl2pPr marL="914400" lvl="1" indent="-317500">
              <a:spcBef>
                <a:spcPts val="0"/>
              </a:spcBef>
              <a:spcAft>
                <a:spcPts val="0"/>
              </a:spcAft>
              <a:buClr>
                <a:srgbClr val="000000"/>
              </a:buClr>
              <a:buSzPts val="1400"/>
              <a:buFont typeface="Arial"/>
              <a:buChar char="○"/>
              <a:defRPr sz="1200"/>
            </a:lvl2pPr>
            <a:lvl3pPr marL="1371600" lvl="2" indent="-317500">
              <a:spcBef>
                <a:spcPts val="0"/>
              </a:spcBef>
              <a:spcAft>
                <a:spcPts val="0"/>
              </a:spcAft>
              <a:buClr>
                <a:srgbClr val="000000"/>
              </a:buClr>
              <a:buSzPts val="1400"/>
              <a:buFont typeface="Arial"/>
              <a:buChar char="■"/>
              <a:defRPr sz="1200"/>
            </a:lvl3pPr>
            <a:lvl4pPr marL="1828800" lvl="3" indent="-317500">
              <a:spcBef>
                <a:spcPts val="0"/>
              </a:spcBef>
              <a:spcAft>
                <a:spcPts val="0"/>
              </a:spcAft>
              <a:buClr>
                <a:srgbClr val="000000"/>
              </a:buClr>
              <a:buSzPts val="1400"/>
              <a:buFont typeface="Arial"/>
              <a:buChar char="●"/>
              <a:defRPr sz="1200"/>
            </a:lvl4pPr>
            <a:lvl5pPr marL="2286000" lvl="4" indent="-317500">
              <a:spcBef>
                <a:spcPts val="0"/>
              </a:spcBef>
              <a:spcAft>
                <a:spcPts val="0"/>
              </a:spcAft>
              <a:buClr>
                <a:srgbClr val="000000"/>
              </a:buClr>
              <a:buSzPts val="1400"/>
              <a:buFont typeface="Arial"/>
              <a:buChar char="○"/>
              <a:defRPr sz="1200"/>
            </a:lvl5pPr>
            <a:lvl6pPr marL="2743200" lvl="5" indent="-317500">
              <a:spcBef>
                <a:spcPts val="0"/>
              </a:spcBef>
              <a:spcAft>
                <a:spcPts val="0"/>
              </a:spcAft>
              <a:buClr>
                <a:srgbClr val="000000"/>
              </a:buClr>
              <a:buSzPts val="1400"/>
              <a:buFont typeface="Arial"/>
              <a:buChar char="■"/>
              <a:defRPr sz="1200"/>
            </a:lvl6pPr>
            <a:lvl7pPr marL="3200400" lvl="6" indent="-317500">
              <a:spcBef>
                <a:spcPts val="0"/>
              </a:spcBef>
              <a:spcAft>
                <a:spcPts val="0"/>
              </a:spcAft>
              <a:buClr>
                <a:srgbClr val="000000"/>
              </a:buClr>
              <a:buSzPts val="1400"/>
              <a:buFont typeface="Arial"/>
              <a:buChar char="●"/>
              <a:defRPr sz="1200"/>
            </a:lvl7pPr>
            <a:lvl8pPr marL="3657600" lvl="7" indent="-317500">
              <a:spcBef>
                <a:spcPts val="0"/>
              </a:spcBef>
              <a:spcAft>
                <a:spcPts val="0"/>
              </a:spcAft>
              <a:buClr>
                <a:srgbClr val="000000"/>
              </a:buClr>
              <a:buSzPts val="1400"/>
              <a:buFont typeface="Arial"/>
              <a:buChar char="○"/>
              <a:defRPr sz="1200"/>
            </a:lvl8pPr>
            <a:lvl9pPr marL="4114800" lvl="8" indent="-317500">
              <a:spcBef>
                <a:spcPts val="0"/>
              </a:spcBef>
              <a:spcAft>
                <a:spcPts val="0"/>
              </a:spcAft>
              <a:buClr>
                <a:srgbClr val="000000"/>
              </a:buClr>
              <a:buSzPts val="1400"/>
              <a:buFont typeface="Arial"/>
              <a:buChar char="■"/>
              <a:defRPr sz="1200"/>
            </a:lvl9pPr>
          </a:lstStyle>
          <a:p>
            <a:pPr lvl="0"/>
            <a:r>
              <a:rPr lang="en-US"/>
              <a:t>Click to edit Master text styles</a:t>
            </a:r>
          </a:p>
        </p:txBody>
      </p:sp>
      <p:sp>
        <p:nvSpPr>
          <p:cNvPr id="102" name="Google Shape;102;p5"/>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103" name="Google Shape;103;p5"/>
          <p:cNvSpPr txBox="1">
            <a:spLocks noGrp="1"/>
          </p:cNvSpPr>
          <p:nvPr>
            <p:ph type="subTitle" idx="3"/>
          </p:nvPr>
        </p:nvSpPr>
        <p:spPr>
          <a:xfrm>
            <a:off x="1118600" y="1666100"/>
            <a:ext cx="2954400" cy="4674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Font typeface="Hammersmith One"/>
              <a:buNone/>
              <a:defRPr sz="2200" b="1">
                <a:solidFill>
                  <a:schemeClr val="dk1"/>
                </a:solidFill>
                <a:latin typeface="Hammersmith One"/>
                <a:ea typeface="Hammersmith One"/>
                <a:cs typeface="Hammersmith One"/>
                <a:sym typeface="Hammersmith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subtitle style</a:t>
            </a:r>
            <a:endParaRPr/>
          </a:p>
        </p:txBody>
      </p:sp>
      <p:sp>
        <p:nvSpPr>
          <p:cNvPr id="104" name="Google Shape;104;p5"/>
          <p:cNvSpPr txBox="1">
            <a:spLocks noGrp="1"/>
          </p:cNvSpPr>
          <p:nvPr>
            <p:ph type="subTitle" idx="4"/>
          </p:nvPr>
        </p:nvSpPr>
        <p:spPr>
          <a:xfrm>
            <a:off x="5071000" y="1666100"/>
            <a:ext cx="2954400" cy="46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Hammersmith One"/>
              <a:buNone/>
              <a:defRPr sz="2200" b="1">
                <a:solidFill>
                  <a:schemeClr val="dk1"/>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105" name="Google Shape;105;p5"/>
          <p:cNvSpPr/>
          <p:nvPr/>
        </p:nvSpPr>
        <p:spPr>
          <a:xfrm rot="-1390808" flipH="1">
            <a:off x="4052075" y="2819900"/>
            <a:ext cx="1938821" cy="3305584"/>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pPr lvl="0"/>
            <a:r>
              <a:rPr lang="en-US"/>
              <a:t>Click to edit Master text styles</a:t>
            </a: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7">
    <p:spTree>
      <p:nvGrpSpPr>
        <p:cNvPr id="1" name="Shape 209"/>
        <p:cNvGrpSpPr/>
        <p:nvPr/>
      </p:nvGrpSpPr>
      <p:grpSpPr>
        <a:xfrm>
          <a:off x="0" y="0"/>
          <a:ext cx="0" cy="0"/>
          <a:chOff x="0" y="0"/>
          <a:chExt cx="0" cy="0"/>
        </a:xfrm>
      </p:grpSpPr>
      <p:sp>
        <p:nvSpPr>
          <p:cNvPr id="210" name="Google Shape;210;p13"/>
          <p:cNvSpPr/>
          <p:nvPr/>
        </p:nvSpPr>
        <p:spPr>
          <a:xfrm>
            <a:off x="7233675" y="-730075"/>
            <a:ext cx="3030078" cy="3486687"/>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rot="2540379">
            <a:off x="-721411" y="3502530"/>
            <a:ext cx="2268525" cy="1945325"/>
          </a:xfrm>
          <a:custGeom>
            <a:avLst/>
            <a:gdLst/>
            <a:ahLst/>
            <a:cxnLst/>
            <a:rect l="l" t="t" r="r" b="b"/>
            <a:pathLst>
              <a:path w="40029" h="34326" extrusionOk="0">
                <a:moveTo>
                  <a:pt x="7939" y="1669"/>
                </a:moveTo>
                <a:cubicBezTo>
                  <a:pt x="12943" y="3370"/>
                  <a:pt x="11275" y="10875"/>
                  <a:pt x="18780" y="8040"/>
                </a:cubicBezTo>
                <a:cubicBezTo>
                  <a:pt x="26286" y="5238"/>
                  <a:pt x="30722" y="3770"/>
                  <a:pt x="35392" y="8040"/>
                </a:cubicBezTo>
                <a:cubicBezTo>
                  <a:pt x="40029" y="12343"/>
                  <a:pt x="29621" y="14411"/>
                  <a:pt x="33991" y="20682"/>
                </a:cubicBezTo>
                <a:cubicBezTo>
                  <a:pt x="38361" y="26920"/>
                  <a:pt x="27520" y="34325"/>
                  <a:pt x="19814" y="30523"/>
                </a:cubicBezTo>
                <a:cubicBezTo>
                  <a:pt x="12109" y="26720"/>
                  <a:pt x="4937" y="23851"/>
                  <a:pt x="2502" y="16613"/>
                </a:cubicBezTo>
                <a:cubicBezTo>
                  <a:pt x="0" y="9207"/>
                  <a:pt x="2936" y="1"/>
                  <a:pt x="7939" y="1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txBox="1">
            <a:spLocks noGrp="1"/>
          </p:cNvSpPr>
          <p:nvPr>
            <p:ph type="subTitle" idx="1"/>
          </p:nvPr>
        </p:nvSpPr>
        <p:spPr>
          <a:xfrm>
            <a:off x="39057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13" name="Google Shape;213;p13"/>
          <p:cNvSpPr txBox="1">
            <a:spLocks noGrp="1"/>
          </p:cNvSpPr>
          <p:nvPr>
            <p:ph type="subTitle" idx="2"/>
          </p:nvPr>
        </p:nvSpPr>
        <p:spPr>
          <a:xfrm>
            <a:off x="13911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14" name="Google Shape;214;p1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215" name="Google Shape;215;p13">
            <a:hlinkClick r:id="rId2" action="ppaction://hlinksldjump"/>
          </p:cNvPr>
          <p:cNvSpPr txBox="1">
            <a:spLocks noGrp="1"/>
          </p:cNvSpPr>
          <p:nvPr>
            <p:ph type="subTitle" idx="3"/>
          </p:nvPr>
        </p:nvSpPr>
        <p:spPr>
          <a:xfrm>
            <a:off x="13911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r>
              <a:rPr lang="en-US"/>
              <a:t>Click to edit Master subtitle style</a:t>
            </a:r>
            <a:endParaRPr/>
          </a:p>
        </p:txBody>
      </p:sp>
      <p:sp>
        <p:nvSpPr>
          <p:cNvPr id="216" name="Google Shape;216;p13">
            <a:hlinkClick r:id="rId3" action="ppaction://hlinksldjump"/>
          </p:cNvPr>
          <p:cNvSpPr txBox="1">
            <a:spLocks noGrp="1"/>
          </p:cNvSpPr>
          <p:nvPr>
            <p:ph type="subTitle" idx="4"/>
          </p:nvPr>
        </p:nvSpPr>
        <p:spPr>
          <a:xfrm>
            <a:off x="39057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r>
              <a:rPr lang="en-US"/>
              <a:t>Click to edit Master subtitle style</a:t>
            </a:r>
            <a:endParaRPr/>
          </a:p>
        </p:txBody>
      </p:sp>
      <p:sp>
        <p:nvSpPr>
          <p:cNvPr id="217" name="Google Shape;217;p13">
            <a:hlinkClick r:id="rId4" action="ppaction://hlinksldjump"/>
          </p:cNvPr>
          <p:cNvSpPr txBox="1">
            <a:spLocks noGrp="1"/>
          </p:cNvSpPr>
          <p:nvPr>
            <p:ph type="subTitle" idx="5"/>
          </p:nvPr>
        </p:nvSpPr>
        <p:spPr>
          <a:xfrm>
            <a:off x="13911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r>
              <a:rPr lang="en-US"/>
              <a:t>Click to edit Master subtitle style</a:t>
            </a:r>
            <a:endParaRPr/>
          </a:p>
        </p:txBody>
      </p:sp>
      <p:sp>
        <p:nvSpPr>
          <p:cNvPr id="218" name="Google Shape;218;p13">
            <a:hlinkClick r:id="" action="ppaction://noaction"/>
          </p:cNvPr>
          <p:cNvSpPr txBox="1">
            <a:spLocks noGrp="1"/>
          </p:cNvSpPr>
          <p:nvPr>
            <p:ph type="subTitle" idx="6"/>
          </p:nvPr>
        </p:nvSpPr>
        <p:spPr>
          <a:xfrm>
            <a:off x="39057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r>
              <a:rPr lang="en-US"/>
              <a:t>Click to edit Master subtitle style</a:t>
            </a:r>
            <a:endParaRPr/>
          </a:p>
        </p:txBody>
      </p:sp>
      <p:sp>
        <p:nvSpPr>
          <p:cNvPr id="219" name="Google Shape;219;p13"/>
          <p:cNvSpPr txBox="1">
            <a:spLocks noGrp="1"/>
          </p:cNvSpPr>
          <p:nvPr>
            <p:ph type="subTitle" idx="7"/>
          </p:nvPr>
        </p:nvSpPr>
        <p:spPr>
          <a:xfrm>
            <a:off x="13911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20" name="Google Shape;220;p13"/>
          <p:cNvSpPr txBox="1">
            <a:spLocks noGrp="1"/>
          </p:cNvSpPr>
          <p:nvPr>
            <p:ph type="subTitle" idx="8"/>
          </p:nvPr>
        </p:nvSpPr>
        <p:spPr>
          <a:xfrm>
            <a:off x="39057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21" name="Google Shape;221;p13">
            <a:hlinkClick r:id="rId2" action="ppaction://hlinksldjump"/>
          </p:cNvPr>
          <p:cNvSpPr txBox="1">
            <a:spLocks noGrp="1"/>
          </p:cNvSpPr>
          <p:nvPr>
            <p:ph type="title" idx="9" hasCustomPrompt="1"/>
          </p:nvPr>
        </p:nvSpPr>
        <p:spPr>
          <a:xfrm>
            <a:off x="79217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2" name="Google Shape;222;p13">
            <a:hlinkClick r:id="rId3" action="ppaction://hlinksldjump"/>
          </p:cNvPr>
          <p:cNvSpPr txBox="1">
            <a:spLocks noGrp="1"/>
          </p:cNvSpPr>
          <p:nvPr>
            <p:ph type="title" idx="13" hasCustomPrompt="1"/>
          </p:nvPr>
        </p:nvSpPr>
        <p:spPr>
          <a:xfrm>
            <a:off x="3314700"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3" name="Google Shape;223;p13">
            <a:hlinkClick r:id="rId4" action="ppaction://hlinksldjump"/>
          </p:cNvPr>
          <p:cNvSpPr txBox="1">
            <a:spLocks noGrp="1"/>
          </p:cNvSpPr>
          <p:nvPr>
            <p:ph type="title" idx="14" hasCustomPrompt="1"/>
          </p:nvPr>
        </p:nvSpPr>
        <p:spPr>
          <a:xfrm>
            <a:off x="79217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4" name="Google Shape;224;p13">
            <a:hlinkClick r:id="" action="ppaction://noaction"/>
          </p:cNvPr>
          <p:cNvSpPr txBox="1">
            <a:spLocks noGrp="1"/>
          </p:cNvSpPr>
          <p:nvPr>
            <p:ph type="title" idx="15" hasCustomPrompt="1"/>
          </p:nvPr>
        </p:nvSpPr>
        <p:spPr>
          <a:xfrm>
            <a:off x="3314700"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5" name="Google Shape;225;p13"/>
          <p:cNvSpPr txBox="1">
            <a:spLocks noGrp="1"/>
          </p:cNvSpPr>
          <p:nvPr>
            <p:ph type="subTitle" idx="16"/>
          </p:nvPr>
        </p:nvSpPr>
        <p:spPr>
          <a:xfrm>
            <a:off x="6428225"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26" name="Google Shape;226;p13">
            <a:hlinkClick r:id="" action="ppaction://noaction"/>
          </p:cNvPr>
          <p:cNvSpPr txBox="1">
            <a:spLocks noGrp="1"/>
          </p:cNvSpPr>
          <p:nvPr>
            <p:ph type="subTitle" idx="17"/>
          </p:nvPr>
        </p:nvSpPr>
        <p:spPr>
          <a:xfrm>
            <a:off x="6428225"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r>
              <a:rPr lang="en-US"/>
              <a:t>Click to edit Master subtitle style</a:t>
            </a:r>
            <a:endParaRPr/>
          </a:p>
        </p:txBody>
      </p:sp>
      <p:sp>
        <p:nvSpPr>
          <p:cNvPr id="227" name="Google Shape;227;p13">
            <a:hlinkClick r:id="" action="ppaction://noaction"/>
          </p:cNvPr>
          <p:cNvSpPr txBox="1">
            <a:spLocks noGrp="1"/>
          </p:cNvSpPr>
          <p:nvPr>
            <p:ph type="subTitle" idx="18"/>
          </p:nvPr>
        </p:nvSpPr>
        <p:spPr>
          <a:xfrm>
            <a:off x="6428225"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r>
              <a:rPr lang="en-US"/>
              <a:t>Click to edit Master subtitle style</a:t>
            </a:r>
            <a:endParaRPr/>
          </a:p>
        </p:txBody>
      </p:sp>
      <p:sp>
        <p:nvSpPr>
          <p:cNvPr id="228" name="Google Shape;228;p13"/>
          <p:cNvSpPr txBox="1">
            <a:spLocks noGrp="1"/>
          </p:cNvSpPr>
          <p:nvPr>
            <p:ph type="subTitle" idx="19"/>
          </p:nvPr>
        </p:nvSpPr>
        <p:spPr>
          <a:xfrm>
            <a:off x="6428225"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29" name="Google Shape;229;p13">
            <a:hlinkClick r:id="" action="ppaction://noaction"/>
          </p:cNvPr>
          <p:cNvSpPr txBox="1">
            <a:spLocks noGrp="1"/>
          </p:cNvSpPr>
          <p:nvPr>
            <p:ph type="title" idx="20" hasCustomPrompt="1"/>
          </p:nvPr>
        </p:nvSpPr>
        <p:spPr>
          <a:xfrm>
            <a:off x="583722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30" name="Google Shape;230;p13">
            <a:hlinkClick r:id="" action="ppaction://noaction"/>
          </p:cNvPr>
          <p:cNvSpPr txBox="1">
            <a:spLocks noGrp="1"/>
          </p:cNvSpPr>
          <p:nvPr>
            <p:ph type="title" idx="21" hasCustomPrompt="1"/>
          </p:nvPr>
        </p:nvSpPr>
        <p:spPr>
          <a:xfrm>
            <a:off x="583722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list">
  <p:cSld name="CUSTOM_22">
    <p:spTree>
      <p:nvGrpSpPr>
        <p:cNvPr id="1" name="Shape 322"/>
        <p:cNvGrpSpPr/>
        <p:nvPr/>
      </p:nvGrpSpPr>
      <p:grpSpPr>
        <a:xfrm>
          <a:off x="0" y="0"/>
          <a:ext cx="0" cy="0"/>
          <a:chOff x="0" y="0"/>
          <a:chExt cx="0" cy="0"/>
        </a:xfrm>
      </p:grpSpPr>
      <p:sp>
        <p:nvSpPr>
          <p:cNvPr id="323" name="Google Shape;323;p17"/>
          <p:cNvSpPr/>
          <p:nvPr/>
        </p:nvSpPr>
        <p:spPr>
          <a:xfrm rot="-1781954">
            <a:off x="6294084" y="45611"/>
            <a:ext cx="4658414" cy="476516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6619750" y="1260100"/>
            <a:ext cx="1269687" cy="165822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rot="1145765" flipH="1">
            <a:off x="-1426013" y="-803761"/>
            <a:ext cx="3397353" cy="3383266"/>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327" name="Google Shape;327;p17"/>
          <p:cNvSpPr txBox="1">
            <a:spLocks noGrp="1"/>
          </p:cNvSpPr>
          <p:nvPr>
            <p:ph type="subTitle" idx="1"/>
          </p:nvPr>
        </p:nvSpPr>
        <p:spPr>
          <a:xfrm>
            <a:off x="897675" y="1577850"/>
            <a:ext cx="4809300" cy="2489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r>
              <a:rPr lang="en-US"/>
              <a:t>Click to edit Master subtitle style</a:t>
            </a:r>
            <a:endParaRPr/>
          </a:p>
        </p:txBody>
      </p:sp>
      <p:grpSp>
        <p:nvGrpSpPr>
          <p:cNvPr id="328" name="Google Shape;328;p17"/>
          <p:cNvGrpSpPr/>
          <p:nvPr/>
        </p:nvGrpSpPr>
        <p:grpSpPr>
          <a:xfrm rot="10800000" flipH="1">
            <a:off x="4776891" y="3572332"/>
            <a:ext cx="1696762" cy="1688828"/>
            <a:chOff x="2414491" y="671177"/>
            <a:chExt cx="1830972" cy="1822411"/>
          </a:xfrm>
        </p:grpSpPr>
        <p:sp>
          <p:nvSpPr>
            <p:cNvPr id="329" name="Google Shape;329;p1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2">
  <p:cSld name="CUSTOM_24_1">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r>
              <a:rPr lang="en-US"/>
              <a:t>Click to edit Master subtitle style</a:t>
            </a:r>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8" r:id="rId6"/>
    <p:sldLayoutId id="2147483659" r:id="rId7"/>
    <p:sldLayoutId id="2147483663" r:id="rId8"/>
    <p:sldLayoutId id="2147483665" r:id="rId9"/>
    <p:sldLayoutId id="2147483667" r:id="rId10"/>
    <p:sldLayoutId id="2147483673" r:id="rId11"/>
    <p:sldLayoutId id="2147483680" r:id="rId12"/>
    <p:sldLayoutId id="2147483681" r:id="rId13"/>
    <p:sldLayoutId id="2147483685" r:id="rId14"/>
    <p:sldLayoutId id="2147483694" r:id="rId15"/>
    <p:sldLayoutId id="2147483696" r:id="rId16"/>
    <p:sldLayoutId id="2147483697"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s://app.leg.wa.gov/RCW/default.aspx?cite=10.120.020#:~:text=%281%29%28a%29%20Except%20as%20otherwise%20provided%20under%20this%20section%2C,the%20person%20against%20whom%20force%20is%20being%20use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king5.com/article/news/what-the-federal-consent-decree-means-for-seattle-police-department/281-1c410cb9-206c-4ff3-b6b9-e085ffb88648"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hyperlink" Target="https://www.police1.com/police-reform/articles/washingtons-new-laws-tie-the-hands-of-law-enforcement-officers-tJpLJYfyQ8Emrq4c/"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9"/>
        <p:cNvGrpSpPr/>
        <p:nvPr/>
      </p:nvGrpSpPr>
      <p:grpSpPr>
        <a:xfrm>
          <a:off x="0" y="0"/>
          <a:ext cx="0" cy="0"/>
          <a:chOff x="0" y="0"/>
          <a:chExt cx="0" cy="0"/>
        </a:xfrm>
      </p:grpSpPr>
      <p:sp>
        <p:nvSpPr>
          <p:cNvPr id="1320" name="Google Shape;1320;p54"/>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accent2"/>
                </a:solidFill>
              </a:rPr>
              <a:t>Quick Lesson(s)</a:t>
            </a:r>
            <a:endParaRPr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2" name="TextBox 1">
            <a:extLst>
              <a:ext uri="{FF2B5EF4-FFF2-40B4-BE49-F238E27FC236}">
                <a16:creationId xmlns:a16="http://schemas.microsoft.com/office/drawing/2014/main" id="{41A44F03-E65F-4E5B-8187-B63F63727B86}"/>
              </a:ext>
            </a:extLst>
          </p:cNvPr>
          <p:cNvSpPr txBox="1"/>
          <p:nvPr/>
        </p:nvSpPr>
        <p:spPr>
          <a:xfrm>
            <a:off x="1047750" y="925166"/>
            <a:ext cx="7048500" cy="3711785"/>
          </a:xfrm>
          <a:prstGeom prst="rect">
            <a:avLst/>
          </a:prstGeom>
          <a:noFill/>
        </p:spPr>
        <p:txBody>
          <a:bodyPr wrap="square" rtlCol="0">
            <a:spAutoFit/>
          </a:bodyPr>
          <a:lstStyle/>
          <a:p>
            <a:pPr marL="0" marR="0">
              <a:lnSpc>
                <a:spcPct val="107000"/>
              </a:lnSpc>
              <a:spcBef>
                <a:spcPts val="0"/>
              </a:spcBef>
              <a:spcAft>
                <a:spcPts val="800"/>
              </a:spcAft>
            </a:pPr>
            <a:r>
              <a:rPr lang="en-US" sz="2000" dirty="0">
                <a:effectLst/>
                <a:latin typeface="Hammersmith One" panose="020B0604020202020204" charset="0"/>
                <a:ea typeface="Calibri" panose="020F0502020204030204" pitchFamily="34" charset="0"/>
                <a:cs typeface="Times New Roman" panose="02020603050405020304" pitchFamily="18" charset="0"/>
              </a:rPr>
              <a:t>Measuring parole success</a:t>
            </a:r>
            <a:endParaRPr lang="en-US" sz="1800"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2000" dirty="0">
                <a:effectLst/>
                <a:latin typeface="Hammersmith One" panose="020B0604020202020204" charset="0"/>
                <a:ea typeface="Calibri" panose="020F0502020204030204" pitchFamily="34" charset="0"/>
                <a:cs typeface="Times New Roman" panose="02020603050405020304" pitchFamily="18" charset="0"/>
              </a:rPr>
              <a:t>Most want to succeed, most don’t.</a:t>
            </a:r>
            <a:endParaRPr lang="en-US" sz="1800" dirty="0">
              <a:effectLst/>
              <a:latin typeface="Hammersmith One"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Hammersmith One" panose="020B0604020202020204" charset="0"/>
                <a:ea typeface="Calibri" panose="020F0502020204030204" pitchFamily="34" charset="0"/>
                <a:cs typeface="Times New Roman" panose="02020603050405020304" pitchFamily="18" charset="0"/>
              </a:rPr>
              <a:t>What counts as success? (1/3)</a:t>
            </a:r>
            <a:endParaRPr lang="en-US" sz="1800" dirty="0">
              <a:effectLst/>
              <a:latin typeface="Hammersmith One"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Hammersmith One" panose="020B0604020202020204" charset="0"/>
                <a:ea typeface="Calibri" panose="020F0502020204030204" pitchFamily="34" charset="0"/>
                <a:cs typeface="Times New Roman" panose="02020603050405020304" pitchFamily="18" charset="0"/>
              </a:rPr>
              <a:t>A lack of recidivism</a:t>
            </a:r>
            <a:endParaRPr lang="en-US" sz="1800"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effectLst/>
                <a:latin typeface="Hammersmith One" panose="020B0604020202020204" charset="0"/>
                <a:ea typeface="Calibri" panose="020F0502020204030204" pitchFamily="34" charset="0"/>
                <a:cs typeface="Times New Roman" panose="02020603050405020304" pitchFamily="18" charset="0"/>
              </a:rPr>
              <a:t>Crime and violation free</a:t>
            </a:r>
            <a:endParaRPr lang="en-US" sz="1800"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2000" dirty="0">
                <a:effectLst/>
                <a:latin typeface="Hammersmith One" panose="020B0604020202020204" charset="0"/>
                <a:ea typeface="Calibri" panose="020F0502020204030204" pitchFamily="34" charset="0"/>
                <a:cs typeface="Times New Roman" panose="02020603050405020304" pitchFamily="18" charset="0"/>
              </a:rPr>
              <a:t>Do not return to prison </a:t>
            </a:r>
            <a:endParaRPr lang="en-US" sz="1800" dirty="0">
              <a:effectLst/>
              <a:latin typeface="Hammersmith One"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Hammersmith One" panose="020B0604020202020204" charset="0"/>
                <a:ea typeface="Calibri" panose="020F0502020204030204" pitchFamily="34" charset="0"/>
                <a:cs typeface="Times New Roman" panose="02020603050405020304" pitchFamily="18" charset="0"/>
              </a:rPr>
              <a:t>Supervision in the initial stage is key</a:t>
            </a:r>
            <a:endParaRPr lang="en-US" sz="1800"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effectLst/>
                <a:latin typeface="Hammersmith One" panose="020B0604020202020204" charset="0"/>
                <a:ea typeface="Calibri" panose="020F0502020204030204" pitchFamily="34" charset="0"/>
                <a:cs typeface="Times New Roman" panose="02020603050405020304" pitchFamily="18" charset="0"/>
              </a:rPr>
              <a:t>Initial stage is the first 6 months to year</a:t>
            </a:r>
            <a:endParaRPr lang="en-US" sz="1800" dirty="0">
              <a:effectLst/>
              <a:latin typeface="Hammersmith One" panose="020B0604020202020204" charset="0"/>
              <a:ea typeface="Calibri" panose="020F0502020204030204" pitchFamily="34" charset="0"/>
              <a:cs typeface="Times New Roman" panose="02020603050405020304" pitchFamily="18" charset="0"/>
            </a:endParaRPr>
          </a:p>
          <a:p>
            <a:endParaRPr lang="en-US" sz="2400" dirty="0">
              <a:latin typeface="Hammersmith One" panose="020B0604020202020204" charset="0"/>
            </a:endParaRPr>
          </a:p>
        </p:txBody>
      </p:sp>
      <p:sp>
        <p:nvSpPr>
          <p:cNvPr id="3" name="TextBox 2">
            <a:extLst>
              <a:ext uri="{FF2B5EF4-FFF2-40B4-BE49-F238E27FC236}">
                <a16:creationId xmlns:a16="http://schemas.microsoft.com/office/drawing/2014/main" id="{B9E1789B-126A-429B-90EB-1DDF55ED107A}"/>
              </a:ext>
            </a:extLst>
          </p:cNvPr>
          <p:cNvSpPr txBox="1"/>
          <p:nvPr/>
        </p:nvSpPr>
        <p:spPr>
          <a:xfrm>
            <a:off x="1181100" y="397420"/>
            <a:ext cx="6316980" cy="1077218"/>
          </a:xfrm>
          <a:prstGeom prst="rect">
            <a:avLst/>
          </a:prstGeom>
          <a:noFill/>
        </p:spPr>
        <p:txBody>
          <a:bodyPr wrap="square" rtlCol="0">
            <a:spAutoFit/>
          </a:bodyPr>
          <a:lstStyle/>
          <a:p>
            <a:r>
              <a:rPr lang="en-US" sz="3200" dirty="0">
                <a:effectLst/>
                <a:latin typeface="Hammersmith One" panose="020B0604020202020204" charset="0"/>
                <a:ea typeface="Calibri" panose="020F0502020204030204" pitchFamily="34" charset="0"/>
                <a:cs typeface="Times New Roman" panose="02020603050405020304" pitchFamily="18" charset="0"/>
              </a:rPr>
              <a:t>What does reentry look like?</a:t>
            </a:r>
            <a:endParaRPr lang="en-US" sz="2800" dirty="0">
              <a:effectLst/>
              <a:latin typeface="Hammersmith One" panose="020B0604020202020204" charset="0"/>
              <a:ea typeface="Calibri" panose="020F0502020204030204" pitchFamily="34" charset="0"/>
              <a:cs typeface="Times New Roman" panose="02020603050405020304" pitchFamily="18" charset="0"/>
            </a:endParaRPr>
          </a:p>
          <a:p>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3" name="TextBox 2">
            <a:extLst>
              <a:ext uri="{FF2B5EF4-FFF2-40B4-BE49-F238E27FC236}">
                <a16:creationId xmlns:a16="http://schemas.microsoft.com/office/drawing/2014/main" id="{E1F675C7-D72F-4228-9895-254039D3CEBB}"/>
              </a:ext>
            </a:extLst>
          </p:cNvPr>
          <p:cNvSpPr txBox="1"/>
          <p:nvPr/>
        </p:nvSpPr>
        <p:spPr>
          <a:xfrm>
            <a:off x="2858812" y="1070612"/>
            <a:ext cx="5131873" cy="2463367"/>
          </a:xfrm>
          <a:prstGeom prst="rect">
            <a:avLst/>
          </a:prstGeom>
          <a:noFill/>
        </p:spPr>
        <p:txBody>
          <a:bodyPr wrap="square">
            <a:spAutoFit/>
          </a:bodyPr>
          <a:lstStyle/>
          <a:p>
            <a:pPr marL="342900" marR="0" lvl="0" indent="-342900">
              <a:lnSpc>
                <a:spcPct val="107000"/>
              </a:lnSpc>
              <a:spcBef>
                <a:spcPts val="0"/>
              </a:spcBef>
              <a:spcAft>
                <a:spcPts val="0"/>
              </a:spcAft>
              <a:buFont typeface="Calibri" panose="020F0502020204030204" pitchFamily="34" charset="0"/>
              <a:buChar char="-"/>
            </a:pPr>
            <a:r>
              <a:rPr lang="en-US" sz="24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Things that affect success:</a:t>
            </a:r>
          </a:p>
          <a:p>
            <a:pPr marL="342900" marR="0" lvl="0" indent="-342900">
              <a:lnSpc>
                <a:spcPct val="107000"/>
              </a:lnSpc>
              <a:spcBef>
                <a:spcPts val="0"/>
              </a:spcBef>
              <a:spcAft>
                <a:spcPts val="0"/>
              </a:spcAft>
              <a:buFont typeface="Calibri" panose="020F0502020204030204" pitchFamily="34" charset="0"/>
              <a:buChar char="-"/>
            </a:pPr>
            <a:r>
              <a:rPr lang="en-US" sz="24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Time in prison</a:t>
            </a:r>
          </a:p>
          <a:p>
            <a:pPr marL="342900" marR="0" lvl="0" indent="-342900">
              <a:lnSpc>
                <a:spcPct val="107000"/>
              </a:lnSpc>
              <a:spcBef>
                <a:spcPts val="0"/>
              </a:spcBef>
              <a:spcAft>
                <a:spcPts val="0"/>
              </a:spcAft>
              <a:buFont typeface="Calibri" panose="020F0502020204030204" pitchFamily="34" charset="0"/>
              <a:buChar char="-"/>
            </a:pPr>
            <a:r>
              <a:rPr lang="en-US" sz="24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Family support</a:t>
            </a:r>
            <a:endParaRPr lang="en-US" sz="20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4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Health</a:t>
            </a:r>
            <a:endParaRPr lang="en-US" sz="20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4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Housing</a:t>
            </a:r>
            <a:endParaRPr lang="en-US" sz="20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4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rPr>
              <a:t>Employment</a:t>
            </a:r>
            <a:endParaRPr lang="en-US" sz="2000" dirty="0">
              <a:solidFill>
                <a:schemeClr val="accent2"/>
              </a:solidFill>
              <a:effectLst/>
              <a:latin typeface="Hammersmith One" panose="020B060402020202020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9D61A65-5234-4FB0-AE73-8BFFE7526F2E}"/>
              </a:ext>
            </a:extLst>
          </p:cNvPr>
          <p:cNvSpPr txBox="1"/>
          <p:nvPr/>
        </p:nvSpPr>
        <p:spPr>
          <a:xfrm>
            <a:off x="2687593" y="190096"/>
            <a:ext cx="5474313" cy="853567"/>
          </a:xfrm>
          <a:prstGeom prst="rect">
            <a:avLst/>
          </a:prstGeom>
          <a:noFill/>
        </p:spPr>
        <p:txBody>
          <a:bodyPr wrap="square">
            <a:spAutoFit/>
          </a:bodyPr>
          <a:lstStyle/>
          <a:p>
            <a:pPr marL="0" marR="0">
              <a:lnSpc>
                <a:spcPct val="107000"/>
              </a:lnSpc>
              <a:spcBef>
                <a:spcPts val="0"/>
              </a:spcBef>
              <a:spcAft>
                <a:spcPts val="800"/>
              </a:spcAft>
            </a:pPr>
            <a:r>
              <a:rPr lang="en-US" sz="24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Reentry</a:t>
            </a:r>
            <a:endParaRPr lang="en-US" sz="20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6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Leaving prison and returning to society</a:t>
            </a:r>
            <a:endParaRPr lang="en-US"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67"/>
          <p:cNvSpPr txBox="1">
            <a:spLocks noGrp="1"/>
          </p:cNvSpPr>
          <p:nvPr>
            <p:ph type="title"/>
          </p:nvPr>
        </p:nvSpPr>
        <p:spPr>
          <a:xfrm>
            <a:off x="2987040" y="1960425"/>
            <a:ext cx="5105400" cy="1213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US" dirty="0"/>
              <a:t>Police Misconduct</a:t>
            </a:r>
          </a:p>
        </p:txBody>
      </p:sp>
      <p:sp>
        <p:nvSpPr>
          <p:cNvPr id="1415" name="Google Shape;1415;p67"/>
          <p:cNvSpPr txBox="1">
            <a:spLocks noGrp="1"/>
          </p:cNvSpPr>
          <p:nvPr>
            <p:ph type="title" idx="2"/>
          </p:nvPr>
        </p:nvSpPr>
        <p:spPr>
          <a:xfrm>
            <a:off x="2019300" y="914400"/>
            <a:ext cx="5105400" cy="12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sp>
        <p:nvSpPr>
          <p:cNvPr id="1416" name="Google Shape;1416;p67"/>
          <p:cNvSpPr/>
          <p:nvPr/>
        </p:nvSpPr>
        <p:spPr>
          <a:xfrm>
            <a:off x="3881688" y="34386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7">
            <a:hlinkClick r:id="rId3" action="ppaction://hlinksldjump"/>
          </p:cNvPr>
          <p:cNvSpPr/>
          <p:nvPr/>
        </p:nvSpPr>
        <p:spPr>
          <a:xfrm>
            <a:off x="713225" y="548650"/>
            <a:ext cx="1606800" cy="339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chemeClr val="accent2"/>
              </a:solidFill>
              <a:latin typeface="Hammersmith One"/>
              <a:ea typeface="Hammersmith One"/>
              <a:cs typeface="Hammersmith One"/>
              <a:sym typeface="Hammersmith On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DC890405-05FD-4DC5-BBAF-E826624D7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010" y="373140"/>
            <a:ext cx="4411980" cy="4219553"/>
          </a:xfrm>
          <a:prstGeom prst="rect">
            <a:avLst/>
          </a:prstGeom>
        </p:spPr>
      </p:pic>
      <p:sp>
        <p:nvSpPr>
          <p:cNvPr id="3" name="TextBox 2">
            <a:extLst>
              <a:ext uri="{FF2B5EF4-FFF2-40B4-BE49-F238E27FC236}">
                <a16:creationId xmlns:a16="http://schemas.microsoft.com/office/drawing/2014/main" id="{E6758BB1-ADA1-4132-AAC7-99970F0B3074}"/>
              </a:ext>
            </a:extLst>
          </p:cNvPr>
          <p:cNvSpPr txBox="1"/>
          <p:nvPr/>
        </p:nvSpPr>
        <p:spPr>
          <a:xfrm>
            <a:off x="4739640" y="4678680"/>
            <a:ext cx="2636520" cy="307777"/>
          </a:xfrm>
          <a:prstGeom prst="rect">
            <a:avLst/>
          </a:prstGeom>
          <a:noFill/>
        </p:spPr>
        <p:txBody>
          <a:bodyPr wrap="square" rtlCol="0">
            <a:spAutoFit/>
          </a:bodyPr>
          <a:lstStyle/>
          <a:p>
            <a:r>
              <a:rPr lang="en-US" dirty="0">
                <a:latin typeface="Hammersmith One" panose="020B0604020202020204" charset="0"/>
              </a:rPr>
              <a:t>Bureau of Justice Statistics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sp>
        <p:nvSpPr>
          <p:cNvPr id="1994" name="Google Shape;1994;p86"/>
          <p:cNvSpPr/>
          <p:nvPr/>
        </p:nvSpPr>
        <p:spPr>
          <a:xfrm flipH="1">
            <a:off x="1017188" y="539150"/>
            <a:ext cx="3513000" cy="4031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nvGrpSpPr>
          <p:cNvPr id="1995" name="Google Shape;1995;p86"/>
          <p:cNvGrpSpPr/>
          <p:nvPr/>
        </p:nvGrpSpPr>
        <p:grpSpPr>
          <a:xfrm rot="5400000" flipH="1">
            <a:off x="5410792" y="1327438"/>
            <a:ext cx="2277317" cy="5304377"/>
            <a:chOff x="224725" y="566950"/>
            <a:chExt cx="1850875" cy="4311100"/>
          </a:xfrm>
        </p:grpSpPr>
        <p:sp>
          <p:nvSpPr>
            <p:cNvPr id="1996" name="Google Shape;1996;p86"/>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86"/>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86"/>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86"/>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86"/>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86"/>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86"/>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86"/>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86"/>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86"/>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86"/>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86"/>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86"/>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86"/>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86"/>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86"/>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86"/>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86"/>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86"/>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86"/>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86"/>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86"/>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86"/>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86"/>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0" name="Google Shape;2020;p86"/>
          <p:cNvSpPr/>
          <p:nvPr/>
        </p:nvSpPr>
        <p:spPr>
          <a:xfrm rot="-3415034" flipH="1">
            <a:off x="5358889" y="52409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86"/>
          <p:cNvSpPr/>
          <p:nvPr/>
        </p:nvSpPr>
        <p:spPr>
          <a:xfrm rot="-1379372" flipH="1">
            <a:off x="5148635" y="11836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86"/>
          <p:cNvSpPr/>
          <p:nvPr/>
        </p:nvSpPr>
        <p:spPr>
          <a:xfrm flipH="1">
            <a:off x="794051" y="3667402"/>
            <a:ext cx="1062209" cy="936955"/>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86"/>
          <p:cNvSpPr txBox="1"/>
          <p:nvPr/>
        </p:nvSpPr>
        <p:spPr>
          <a:xfrm flipH="1">
            <a:off x="1194638" y="996000"/>
            <a:ext cx="3158100" cy="52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a:solidFill>
                  <a:schemeClr val="lt2"/>
                </a:solidFill>
                <a:latin typeface="Hammersmith One"/>
                <a:ea typeface="Hammersmith One"/>
                <a:cs typeface="Hammersmith One"/>
                <a:sym typeface="Hammersmith One"/>
              </a:rPr>
              <a:t>Police are public servants</a:t>
            </a:r>
          </a:p>
        </p:txBody>
      </p:sp>
      <p:sp>
        <p:nvSpPr>
          <p:cNvPr id="2024" name="Google Shape;2024;p86"/>
          <p:cNvSpPr txBox="1"/>
          <p:nvPr/>
        </p:nvSpPr>
        <p:spPr>
          <a:xfrm flipH="1">
            <a:off x="1124712" y="1709928"/>
            <a:ext cx="3489102" cy="2720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1600" dirty="0">
                <a:solidFill>
                  <a:schemeClr val="dk1"/>
                </a:solidFill>
                <a:latin typeface="Hammersmith One" panose="020B0604020202020204" charset="0"/>
                <a:ea typeface="Manjari"/>
                <a:cs typeface="Manjari"/>
                <a:sym typeface="Manjari"/>
              </a:rPr>
              <a:t>Ethics of public servant	</a:t>
            </a:r>
          </a:p>
          <a:p>
            <a:pPr marL="457200" lvl="0" indent="0" algn="l" rtl="0">
              <a:spcBef>
                <a:spcPts val="0"/>
              </a:spcBef>
              <a:spcAft>
                <a:spcPts val="0"/>
              </a:spcAft>
              <a:buNone/>
            </a:pPr>
            <a:r>
              <a:rPr lang="en-US" sz="1600" dirty="0">
                <a:solidFill>
                  <a:schemeClr val="dk1"/>
                </a:solidFill>
                <a:latin typeface="Hammersmith One" panose="020B0604020202020204" charset="0"/>
                <a:ea typeface="Manjari"/>
                <a:cs typeface="Manjari"/>
                <a:sym typeface="Manjari"/>
              </a:rPr>
              <a:t>Fairness – same treatment</a:t>
            </a:r>
          </a:p>
          <a:p>
            <a:pPr marL="457200" lvl="0" indent="0" algn="l" rtl="0">
              <a:spcBef>
                <a:spcPts val="0"/>
              </a:spcBef>
              <a:spcAft>
                <a:spcPts val="0"/>
              </a:spcAft>
              <a:buNone/>
            </a:pPr>
            <a:r>
              <a:rPr lang="en-US" sz="1600" dirty="0">
                <a:solidFill>
                  <a:schemeClr val="dk1"/>
                </a:solidFill>
                <a:latin typeface="Hammersmith One" panose="020B0604020202020204" charset="0"/>
                <a:ea typeface="Manjari"/>
                <a:cs typeface="Manjari"/>
                <a:sym typeface="Manjari"/>
              </a:rPr>
              <a:t>Service – to protect and serve (public scrutiny)</a:t>
            </a:r>
          </a:p>
          <a:p>
            <a:pPr marL="457200" lvl="0" indent="0" algn="l" rtl="0">
              <a:spcBef>
                <a:spcPts val="0"/>
              </a:spcBef>
              <a:spcAft>
                <a:spcPts val="0"/>
              </a:spcAft>
              <a:buNone/>
            </a:pPr>
            <a:r>
              <a:rPr lang="en-US" sz="1600" dirty="0">
                <a:solidFill>
                  <a:schemeClr val="dk1"/>
                </a:solidFill>
                <a:latin typeface="Hammersmith One" panose="020B0604020202020204" charset="0"/>
                <a:ea typeface="Manjari"/>
                <a:cs typeface="Manjari"/>
                <a:sym typeface="Manjari"/>
              </a:rPr>
              <a:t>Law- to protect and serve (bound by the constitution)</a:t>
            </a:r>
          </a:p>
          <a:p>
            <a:pPr marL="457200" lvl="0" indent="0" algn="l" rtl="0">
              <a:spcBef>
                <a:spcPts val="0"/>
              </a:spcBef>
              <a:spcAft>
                <a:spcPts val="0"/>
              </a:spcAft>
              <a:buNone/>
            </a:pPr>
            <a:r>
              <a:rPr lang="en-US" sz="1600" dirty="0">
                <a:solidFill>
                  <a:schemeClr val="dk1"/>
                </a:solidFill>
                <a:latin typeface="Hammersmith One" panose="020B0604020202020204" charset="0"/>
                <a:ea typeface="Manjari"/>
                <a:cs typeface="Manjari"/>
                <a:sym typeface="Manjari"/>
              </a:rPr>
              <a:t>Personal conduct – held to a higher standard of behavior</a:t>
            </a:r>
          </a:p>
        </p:txBody>
      </p:sp>
      <p:sp>
        <p:nvSpPr>
          <p:cNvPr id="2025" name="Google Shape;2025;p86"/>
          <p:cNvSpPr/>
          <p:nvPr/>
        </p:nvSpPr>
        <p:spPr>
          <a:xfrm flipH="1">
            <a:off x="1385076" y="1870250"/>
            <a:ext cx="133200" cy="133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86"/>
          <p:cNvSpPr/>
          <p:nvPr/>
        </p:nvSpPr>
        <p:spPr>
          <a:xfrm flipH="1">
            <a:off x="1385076" y="2114933"/>
            <a:ext cx="133200" cy="1332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86"/>
          <p:cNvSpPr/>
          <p:nvPr/>
        </p:nvSpPr>
        <p:spPr>
          <a:xfrm flipH="1">
            <a:off x="1385076" y="2359617"/>
            <a:ext cx="133200" cy="1332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27;p86">
            <a:extLst>
              <a:ext uri="{FF2B5EF4-FFF2-40B4-BE49-F238E27FC236}">
                <a16:creationId xmlns:a16="http://schemas.microsoft.com/office/drawing/2014/main" id="{207C94FB-AB69-4F84-A2A9-360BE2049C0F}"/>
              </a:ext>
            </a:extLst>
          </p:cNvPr>
          <p:cNvSpPr/>
          <p:nvPr/>
        </p:nvSpPr>
        <p:spPr>
          <a:xfrm flipH="1">
            <a:off x="1385076" y="2823994"/>
            <a:ext cx="133200" cy="1332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27;p86">
            <a:extLst>
              <a:ext uri="{FF2B5EF4-FFF2-40B4-BE49-F238E27FC236}">
                <a16:creationId xmlns:a16="http://schemas.microsoft.com/office/drawing/2014/main" id="{C2F7442C-A8F9-41D4-96C1-8BDEE882D535}"/>
              </a:ext>
            </a:extLst>
          </p:cNvPr>
          <p:cNvSpPr/>
          <p:nvPr/>
        </p:nvSpPr>
        <p:spPr>
          <a:xfrm flipH="1">
            <a:off x="1385076" y="3305939"/>
            <a:ext cx="133200" cy="1332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60"/>
        <p:cNvGrpSpPr/>
        <p:nvPr/>
      </p:nvGrpSpPr>
      <p:grpSpPr>
        <a:xfrm>
          <a:off x="0" y="0"/>
          <a:ext cx="0" cy="0"/>
          <a:chOff x="0" y="0"/>
          <a:chExt cx="0" cy="0"/>
        </a:xfrm>
      </p:grpSpPr>
      <p:sp>
        <p:nvSpPr>
          <p:cNvPr id="1861" name="Google Shape;1861;p82"/>
          <p:cNvSpPr/>
          <p:nvPr/>
        </p:nvSpPr>
        <p:spPr>
          <a:xfrm>
            <a:off x="4641450" y="534225"/>
            <a:ext cx="3513000" cy="4031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862" name="Google Shape;1862;p82"/>
          <p:cNvSpPr/>
          <p:nvPr/>
        </p:nvSpPr>
        <p:spPr>
          <a:xfrm>
            <a:off x="7751050" y="3432419"/>
            <a:ext cx="764314" cy="674188"/>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82"/>
          <p:cNvSpPr txBox="1"/>
          <p:nvPr/>
        </p:nvSpPr>
        <p:spPr>
          <a:xfrm>
            <a:off x="4677000" y="998400"/>
            <a:ext cx="3441900" cy="523200"/>
          </a:xfrm>
          <a:prstGeom prst="rect">
            <a:avLst/>
          </a:prstGeom>
          <a:noFill/>
          <a:ln>
            <a:noFill/>
          </a:ln>
        </p:spPr>
        <p:txBody>
          <a:bodyPr spcFirstLastPara="1" wrap="square" lIns="91425" tIns="91425" rIns="91425" bIns="91425" anchor="ctr" anchorCtr="0">
            <a:noAutofit/>
          </a:bodyPr>
          <a:lstStyle/>
          <a:p>
            <a:pPr marL="127000" lvl="0" algn="l" rtl="0">
              <a:spcBef>
                <a:spcPts val="0"/>
              </a:spcBef>
              <a:spcAft>
                <a:spcPts val="0"/>
              </a:spcAft>
              <a:buClr>
                <a:schemeClr val="lt2"/>
              </a:buClr>
              <a:buSzPts val="1600"/>
            </a:pPr>
            <a:r>
              <a:rPr lang="en-US" sz="1800" dirty="0">
                <a:solidFill>
                  <a:schemeClr val="lt2"/>
                </a:solidFill>
                <a:latin typeface="Hammersmith One" panose="020B0604020202020204" charset="0"/>
                <a:ea typeface="Manjari"/>
                <a:cs typeface="Manjari"/>
                <a:sym typeface="Manjari"/>
              </a:rPr>
              <a:t>Types of ethical decisions:</a:t>
            </a:r>
          </a:p>
        </p:txBody>
      </p:sp>
      <p:sp>
        <p:nvSpPr>
          <p:cNvPr id="1864" name="Google Shape;1864;p82"/>
          <p:cNvSpPr txBox="1"/>
          <p:nvPr/>
        </p:nvSpPr>
        <p:spPr>
          <a:xfrm>
            <a:off x="4750800" y="1708175"/>
            <a:ext cx="3294300" cy="2559300"/>
          </a:xfrm>
          <a:prstGeom prst="rect">
            <a:avLst/>
          </a:prstGeom>
          <a:noFill/>
          <a:ln>
            <a:noFill/>
          </a:ln>
        </p:spPr>
        <p:txBody>
          <a:bodyPr spcFirstLastPara="1" wrap="square" lIns="91425" tIns="91425" rIns="91425" bIns="91425" anchor="t" anchorCtr="0">
            <a:noAutofit/>
          </a:bodyPr>
          <a:lstStyle/>
          <a:p>
            <a:pPr marL="127000" lvl="0" algn="l" rtl="0">
              <a:spcBef>
                <a:spcPts val="0"/>
              </a:spcBef>
              <a:spcAft>
                <a:spcPts val="0"/>
              </a:spcAft>
              <a:buClr>
                <a:schemeClr val="lt2"/>
              </a:buClr>
              <a:buSzPts val="1600"/>
            </a:pPr>
            <a:r>
              <a:rPr lang="en-US" sz="1600" dirty="0">
                <a:solidFill>
                  <a:schemeClr val="lt2"/>
                </a:solidFill>
                <a:latin typeface="Hammersmith One" panose="020B0604020202020204" charset="0"/>
                <a:ea typeface="Manjari"/>
                <a:cs typeface="Manjari"/>
                <a:sym typeface="Manjari"/>
              </a:rPr>
              <a:t>“Day to day ethics”</a:t>
            </a:r>
          </a:p>
          <a:p>
            <a:pPr marL="457200" lvl="0" indent="-330200" algn="l" rtl="0">
              <a:spcBef>
                <a:spcPts val="0"/>
              </a:spcBef>
              <a:spcAft>
                <a:spcPts val="0"/>
              </a:spcAft>
              <a:buClr>
                <a:schemeClr val="lt2"/>
              </a:buClr>
              <a:buSzPts val="1600"/>
              <a:buFont typeface="Manjari"/>
              <a:buChar char="●"/>
            </a:pPr>
            <a:r>
              <a:rPr lang="en-US" sz="1600" dirty="0">
                <a:solidFill>
                  <a:schemeClr val="lt2"/>
                </a:solidFill>
                <a:latin typeface="Hammersmith One" panose="020B0604020202020204" charset="0"/>
                <a:ea typeface="Manjari"/>
                <a:cs typeface="Manjari"/>
                <a:sym typeface="Manjari"/>
              </a:rPr>
              <a:t>Gratuities</a:t>
            </a:r>
          </a:p>
          <a:p>
            <a:pPr marL="457200" lvl="0" indent="-330200" algn="l" rtl="0">
              <a:spcBef>
                <a:spcPts val="0"/>
              </a:spcBef>
              <a:spcAft>
                <a:spcPts val="0"/>
              </a:spcAft>
              <a:buClr>
                <a:schemeClr val="lt2"/>
              </a:buClr>
              <a:buSzPts val="1600"/>
              <a:buFont typeface="Manjari"/>
              <a:buChar char="●"/>
            </a:pPr>
            <a:r>
              <a:rPr lang="en-US" sz="1600" dirty="0">
                <a:solidFill>
                  <a:schemeClr val="lt2"/>
                </a:solidFill>
                <a:latin typeface="Hammersmith One" panose="020B0604020202020204" charset="0"/>
                <a:ea typeface="Manjari"/>
                <a:cs typeface="Manjari"/>
                <a:sym typeface="Manjari"/>
              </a:rPr>
              <a:t>Substance use</a:t>
            </a:r>
          </a:p>
          <a:p>
            <a:pPr marL="457200" lvl="0" indent="-330200" algn="l" rtl="0">
              <a:spcBef>
                <a:spcPts val="0"/>
              </a:spcBef>
              <a:spcAft>
                <a:spcPts val="0"/>
              </a:spcAft>
              <a:buClr>
                <a:schemeClr val="lt2"/>
              </a:buClr>
              <a:buSzPts val="1600"/>
              <a:buFont typeface="Manjari"/>
              <a:buChar char="●"/>
            </a:pPr>
            <a:r>
              <a:rPr lang="en-US" sz="1600" dirty="0">
                <a:solidFill>
                  <a:schemeClr val="lt2"/>
                </a:solidFill>
                <a:latin typeface="Hammersmith One" panose="020B0604020202020204" charset="0"/>
                <a:ea typeface="Manjari"/>
                <a:cs typeface="Manjari"/>
                <a:sym typeface="Manjari"/>
              </a:rPr>
              <a:t>discrimination</a:t>
            </a:r>
          </a:p>
          <a:p>
            <a:pPr marL="127000" lvl="0" algn="l" rtl="0">
              <a:spcBef>
                <a:spcPts val="0"/>
              </a:spcBef>
              <a:spcAft>
                <a:spcPts val="0"/>
              </a:spcAft>
              <a:buClr>
                <a:schemeClr val="lt2"/>
              </a:buClr>
              <a:buSzPts val="1600"/>
            </a:pPr>
            <a:r>
              <a:rPr lang="en-US" sz="1600" dirty="0">
                <a:solidFill>
                  <a:schemeClr val="lt2"/>
                </a:solidFill>
                <a:latin typeface="Hammersmith One" panose="020B0604020202020204" charset="0"/>
                <a:ea typeface="Manjari"/>
                <a:cs typeface="Manjari"/>
                <a:sym typeface="Manjari"/>
              </a:rPr>
              <a:t>“Noble cause ethics”</a:t>
            </a:r>
          </a:p>
          <a:p>
            <a:pPr marL="457200" lvl="0" indent="-330200" algn="l" rtl="0">
              <a:spcBef>
                <a:spcPts val="0"/>
              </a:spcBef>
              <a:spcAft>
                <a:spcPts val="0"/>
              </a:spcAft>
              <a:buClr>
                <a:schemeClr val="lt2"/>
              </a:buClr>
              <a:buSzPts val="1600"/>
              <a:buFont typeface="Manjari"/>
              <a:buChar char="●"/>
            </a:pPr>
            <a:r>
              <a:rPr lang="en-US" sz="1600" dirty="0">
                <a:solidFill>
                  <a:schemeClr val="lt2"/>
                </a:solidFill>
                <a:latin typeface="Hammersmith One" panose="020B0604020202020204" charset="0"/>
                <a:ea typeface="Manjari"/>
                <a:cs typeface="Manjari"/>
                <a:sym typeface="Manjari"/>
              </a:rPr>
              <a:t>Entrapment</a:t>
            </a:r>
          </a:p>
          <a:p>
            <a:pPr marL="457200" lvl="0" indent="-330200" algn="l" rtl="0">
              <a:spcBef>
                <a:spcPts val="0"/>
              </a:spcBef>
              <a:spcAft>
                <a:spcPts val="0"/>
              </a:spcAft>
              <a:buClr>
                <a:schemeClr val="lt2"/>
              </a:buClr>
              <a:buSzPts val="1600"/>
              <a:buFont typeface="Manjari"/>
              <a:buChar char="●"/>
            </a:pPr>
            <a:r>
              <a:rPr lang="en-US" sz="1600" dirty="0">
                <a:solidFill>
                  <a:schemeClr val="lt2"/>
                </a:solidFill>
                <a:latin typeface="Hammersmith One" panose="020B0604020202020204" charset="0"/>
                <a:ea typeface="Manjari"/>
                <a:cs typeface="Manjari"/>
                <a:sym typeface="Manjari"/>
              </a:rPr>
              <a:t>Planting evidence</a:t>
            </a:r>
          </a:p>
          <a:p>
            <a:pPr marL="457200" lvl="0" indent="-330200" algn="l" rtl="0">
              <a:spcBef>
                <a:spcPts val="0"/>
              </a:spcBef>
              <a:spcAft>
                <a:spcPts val="0"/>
              </a:spcAft>
              <a:buClr>
                <a:schemeClr val="lt2"/>
              </a:buClr>
              <a:buSzPts val="1600"/>
              <a:buFont typeface="Manjari"/>
              <a:buChar char="●"/>
            </a:pPr>
            <a:r>
              <a:rPr lang="en-US" sz="1600" dirty="0">
                <a:solidFill>
                  <a:schemeClr val="lt2"/>
                </a:solidFill>
                <a:latin typeface="Hammersmith One" panose="020B0604020202020204" charset="0"/>
                <a:ea typeface="Manjari"/>
                <a:cs typeface="Manjari"/>
                <a:sym typeface="Manjari"/>
              </a:rPr>
              <a:t>Use of force</a:t>
            </a:r>
          </a:p>
        </p:txBody>
      </p:sp>
      <p:grpSp>
        <p:nvGrpSpPr>
          <p:cNvPr id="1865" name="Google Shape;1865;p82"/>
          <p:cNvGrpSpPr/>
          <p:nvPr/>
        </p:nvGrpSpPr>
        <p:grpSpPr>
          <a:xfrm>
            <a:off x="-380995" y="-80449"/>
            <a:ext cx="2277317" cy="5304377"/>
            <a:chOff x="224725" y="566950"/>
            <a:chExt cx="1850875" cy="4311100"/>
          </a:xfrm>
        </p:grpSpPr>
        <p:sp>
          <p:nvSpPr>
            <p:cNvPr id="1866" name="Google Shape;1866;p82"/>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82"/>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82"/>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82"/>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82"/>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82"/>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82"/>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82"/>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82"/>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82"/>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82"/>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82"/>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82"/>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82"/>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82"/>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82"/>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82"/>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82"/>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82"/>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82"/>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82"/>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82"/>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82"/>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82"/>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0" name="Google Shape;1890;p82"/>
          <p:cNvSpPr/>
          <p:nvPr/>
        </p:nvSpPr>
        <p:spPr>
          <a:xfrm>
            <a:off x="2025295" y="640223"/>
            <a:ext cx="1915200" cy="1915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82"/>
          <p:cNvGrpSpPr/>
          <p:nvPr/>
        </p:nvGrpSpPr>
        <p:grpSpPr>
          <a:xfrm>
            <a:off x="2794804" y="1419152"/>
            <a:ext cx="1830972" cy="1822411"/>
            <a:chOff x="2414491" y="671177"/>
            <a:chExt cx="1830972" cy="1822411"/>
          </a:xfrm>
        </p:grpSpPr>
        <p:sp>
          <p:nvSpPr>
            <p:cNvPr id="1892" name="Google Shape;1892;p82"/>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82"/>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82"/>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82"/>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82"/>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82"/>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82"/>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82"/>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82"/>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82"/>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82"/>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82"/>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82"/>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82"/>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82"/>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82"/>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82"/>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82"/>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82"/>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82"/>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82"/>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82"/>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82"/>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82"/>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82"/>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82"/>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82"/>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82"/>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82"/>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82"/>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82"/>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82"/>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82"/>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82"/>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p83"/>
          <p:cNvSpPr/>
          <p:nvPr/>
        </p:nvSpPr>
        <p:spPr>
          <a:xfrm>
            <a:off x="4641450" y="534225"/>
            <a:ext cx="3513000" cy="403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31" name="Google Shape;1931;p83"/>
          <p:cNvSpPr/>
          <p:nvPr/>
        </p:nvSpPr>
        <p:spPr>
          <a:xfrm rot="10800000">
            <a:off x="-1183925" y="-623592"/>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83"/>
          <p:cNvSpPr/>
          <p:nvPr/>
        </p:nvSpPr>
        <p:spPr>
          <a:xfrm>
            <a:off x="1860975" y="1631350"/>
            <a:ext cx="1758151" cy="2296225"/>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83"/>
          <p:cNvSpPr/>
          <p:nvPr/>
        </p:nvSpPr>
        <p:spPr>
          <a:xfrm rot="-1848056" flipH="1">
            <a:off x="3421950" y="2383786"/>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83"/>
          <p:cNvSpPr/>
          <p:nvPr/>
        </p:nvSpPr>
        <p:spPr>
          <a:xfrm rot="10800000">
            <a:off x="-892221" y="2755207"/>
            <a:ext cx="3210883" cy="3197570"/>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83"/>
          <p:cNvSpPr txBox="1"/>
          <p:nvPr/>
        </p:nvSpPr>
        <p:spPr>
          <a:xfrm>
            <a:off x="4743450" y="726255"/>
            <a:ext cx="3309000" cy="52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200" b="1" dirty="0">
              <a:solidFill>
                <a:schemeClr val="lt2"/>
              </a:solidFill>
              <a:latin typeface="Hammersmith One"/>
              <a:ea typeface="Hammersmith One"/>
              <a:cs typeface="Hammersmith One"/>
              <a:sym typeface="Hammersmith One"/>
            </a:endParaRPr>
          </a:p>
          <a:p>
            <a:pPr marL="0" lvl="0" indent="0" algn="ctr" rtl="0">
              <a:spcBef>
                <a:spcPts val="0"/>
              </a:spcBef>
              <a:spcAft>
                <a:spcPts val="0"/>
              </a:spcAft>
              <a:buNone/>
            </a:pPr>
            <a:r>
              <a:rPr lang="en-US" sz="2200" b="1" dirty="0">
                <a:solidFill>
                  <a:schemeClr val="lt2"/>
                </a:solidFill>
                <a:latin typeface="Hammersmith One"/>
                <a:ea typeface="Hammersmith One"/>
                <a:cs typeface="Hammersmith One"/>
                <a:sym typeface="Hammersmith One"/>
              </a:rPr>
              <a:t>How can we explain police misconduct?</a:t>
            </a:r>
          </a:p>
        </p:txBody>
      </p:sp>
      <p:sp>
        <p:nvSpPr>
          <p:cNvPr id="1936" name="Google Shape;1936;p83"/>
          <p:cNvSpPr txBox="1"/>
          <p:nvPr/>
        </p:nvSpPr>
        <p:spPr>
          <a:xfrm>
            <a:off x="4748575" y="1703088"/>
            <a:ext cx="3309000" cy="22962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lt2"/>
              </a:buClr>
              <a:buSzPts val="1600"/>
              <a:buFont typeface="Manjari"/>
              <a:buChar char="●"/>
            </a:pPr>
            <a:r>
              <a:rPr lang="en-US" sz="1600" dirty="0">
                <a:solidFill>
                  <a:schemeClr val="lt2"/>
                </a:solidFill>
                <a:latin typeface="Hammersmith One" panose="020B0604020202020204" charset="0"/>
                <a:ea typeface="Manjari"/>
                <a:cs typeface="Manjari"/>
                <a:sym typeface="Manjari"/>
              </a:rPr>
              <a:t>Personality, predispositions</a:t>
            </a:r>
          </a:p>
          <a:p>
            <a:pPr marL="457200" lvl="0" indent="-330200" algn="l" rtl="0">
              <a:spcBef>
                <a:spcPts val="0"/>
              </a:spcBef>
              <a:spcAft>
                <a:spcPts val="0"/>
              </a:spcAft>
              <a:buClr>
                <a:schemeClr val="lt2"/>
              </a:buClr>
              <a:buSzPts val="1600"/>
              <a:buFont typeface="Manjari"/>
              <a:buChar char="●"/>
            </a:pPr>
            <a:r>
              <a:rPr lang="en-US" sz="1600" dirty="0">
                <a:solidFill>
                  <a:schemeClr val="lt2"/>
                </a:solidFill>
                <a:latin typeface="Hammersmith One" panose="020B0604020202020204" charset="0"/>
                <a:ea typeface="Manjari"/>
                <a:cs typeface="Manjari"/>
                <a:sym typeface="Manjari"/>
              </a:rPr>
              <a:t>Authoritarian personality</a:t>
            </a:r>
          </a:p>
          <a:p>
            <a:pPr marL="457200" lvl="0" indent="-330200" algn="l" rtl="0">
              <a:spcBef>
                <a:spcPts val="0"/>
              </a:spcBef>
              <a:spcAft>
                <a:spcPts val="0"/>
              </a:spcAft>
              <a:buClr>
                <a:schemeClr val="lt2"/>
              </a:buClr>
              <a:buSzPts val="1600"/>
              <a:buFont typeface="Manjari"/>
              <a:buChar char="●"/>
            </a:pPr>
            <a:r>
              <a:rPr lang="en-US" sz="1600" dirty="0">
                <a:solidFill>
                  <a:schemeClr val="lt2"/>
                </a:solidFill>
                <a:latin typeface="Hammersmith One" panose="020B0604020202020204" charset="0"/>
                <a:ea typeface="Manjari"/>
                <a:cs typeface="Manjari"/>
                <a:sym typeface="Manjari"/>
              </a:rPr>
              <a:t>Psychological orientation</a:t>
            </a:r>
          </a:p>
          <a:p>
            <a:pPr marL="457200" lvl="0" indent="-330200" algn="l" rtl="0">
              <a:spcBef>
                <a:spcPts val="0"/>
              </a:spcBef>
              <a:spcAft>
                <a:spcPts val="0"/>
              </a:spcAft>
              <a:buClr>
                <a:schemeClr val="lt2"/>
              </a:buClr>
              <a:buSzPts val="1600"/>
              <a:buFont typeface="Manjari"/>
              <a:buChar char="●"/>
            </a:pPr>
            <a:r>
              <a:rPr lang="en-US" sz="1600" dirty="0">
                <a:solidFill>
                  <a:schemeClr val="lt2"/>
                </a:solidFill>
                <a:latin typeface="Hammersmith One" panose="020B0604020202020204" charset="0"/>
                <a:ea typeface="Manjari"/>
                <a:cs typeface="Manjari"/>
                <a:sym typeface="Manjari"/>
              </a:rPr>
              <a:t>Police occupational culture</a:t>
            </a:r>
          </a:p>
          <a:p>
            <a:pPr marL="457200" lvl="0" indent="-330200" algn="l" rtl="0">
              <a:spcBef>
                <a:spcPts val="0"/>
              </a:spcBef>
              <a:spcAft>
                <a:spcPts val="0"/>
              </a:spcAft>
              <a:buClr>
                <a:schemeClr val="lt2"/>
              </a:buClr>
              <a:buSzPts val="1600"/>
              <a:buFont typeface="Manjari"/>
              <a:buChar char="●"/>
            </a:pPr>
            <a:r>
              <a:rPr lang="en-US" sz="1600" dirty="0">
                <a:solidFill>
                  <a:schemeClr val="lt2"/>
                </a:solidFill>
                <a:latin typeface="Hammersmith One" panose="020B0604020202020204" charset="0"/>
                <a:ea typeface="Manjari"/>
                <a:cs typeface="Manjari"/>
                <a:sym typeface="Manjari"/>
              </a:rPr>
              <a:t>Professionalism and group socialization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4"/>
        <p:cNvGrpSpPr/>
        <p:nvPr/>
      </p:nvGrpSpPr>
      <p:grpSpPr>
        <a:xfrm>
          <a:off x="0" y="0"/>
          <a:ext cx="0" cy="0"/>
          <a:chOff x="0" y="0"/>
          <a:chExt cx="0" cy="0"/>
        </a:xfrm>
      </p:grpSpPr>
      <p:sp>
        <p:nvSpPr>
          <p:cNvPr id="1795" name="Google Shape;1795;p7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Hammersmith One" panose="020B0604020202020204" charset="0"/>
              </a:rPr>
              <a:t>Styles Matter</a:t>
            </a:r>
            <a:endParaRPr dirty="0">
              <a:latin typeface="Hammersmith One" panose="020B0604020202020204" charset="0"/>
            </a:endParaRPr>
          </a:p>
        </p:txBody>
      </p:sp>
      <p:sp>
        <p:nvSpPr>
          <p:cNvPr id="1796" name="Google Shape;1796;p79"/>
          <p:cNvSpPr/>
          <p:nvPr/>
        </p:nvSpPr>
        <p:spPr>
          <a:xfrm>
            <a:off x="335898" y="1300340"/>
            <a:ext cx="3363346" cy="292608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Hammersmith One" panose="020B0604020202020204" charset="0"/>
            </a:endParaRPr>
          </a:p>
        </p:txBody>
      </p:sp>
      <p:sp>
        <p:nvSpPr>
          <p:cNvPr id="1797" name="Google Shape;1797;p79"/>
          <p:cNvSpPr/>
          <p:nvPr/>
        </p:nvSpPr>
        <p:spPr>
          <a:xfrm>
            <a:off x="4032315" y="991730"/>
            <a:ext cx="4603161" cy="3543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Hammersmith One" panose="020B0604020202020204" charset="0"/>
            </a:endParaRPr>
          </a:p>
        </p:txBody>
      </p:sp>
      <p:sp>
        <p:nvSpPr>
          <p:cNvPr id="1798" name="Google Shape;1798;p79"/>
          <p:cNvSpPr txBox="1">
            <a:spLocks noGrp="1"/>
          </p:cNvSpPr>
          <p:nvPr>
            <p:ph type="body" idx="1"/>
          </p:nvPr>
        </p:nvSpPr>
        <p:spPr>
          <a:xfrm>
            <a:off x="294254" y="2242001"/>
            <a:ext cx="3302386" cy="1536000"/>
          </a:xfrm>
          <a:prstGeom prst="rect">
            <a:avLst/>
          </a:prstGeom>
        </p:spPr>
        <p:txBody>
          <a:bodyPr spcFirstLastPara="1" wrap="square" lIns="91425" tIns="91425" rIns="91425" bIns="91425" anchor="t" anchorCtr="0">
            <a:noAutofit/>
          </a:bodyPr>
          <a:lstStyle/>
          <a:p>
            <a:pPr marL="127000" lvl="0" indent="0" algn="l" rtl="0">
              <a:spcBef>
                <a:spcPts val="0"/>
              </a:spcBef>
              <a:spcAft>
                <a:spcPts val="0"/>
              </a:spcAft>
              <a:buClr>
                <a:schemeClr val="dk1"/>
              </a:buClr>
              <a:buSzPts val="1600"/>
              <a:buNone/>
            </a:pPr>
            <a:r>
              <a:rPr lang="en-US" dirty="0">
                <a:solidFill>
                  <a:schemeClr val="dk1"/>
                </a:solidFill>
                <a:latin typeface="Hammersmith One" panose="020B0604020202020204" charset="0"/>
              </a:rPr>
              <a:t>1. Legalistic – law enforcement </a:t>
            </a:r>
          </a:p>
          <a:p>
            <a:pPr marL="127000" lvl="0" indent="0" algn="l" rtl="0">
              <a:spcBef>
                <a:spcPts val="0"/>
              </a:spcBef>
              <a:spcAft>
                <a:spcPts val="0"/>
              </a:spcAft>
              <a:buClr>
                <a:schemeClr val="dk1"/>
              </a:buClr>
              <a:buSzPts val="1600"/>
              <a:buNone/>
            </a:pPr>
            <a:r>
              <a:rPr lang="en-US" dirty="0">
                <a:solidFill>
                  <a:schemeClr val="dk1"/>
                </a:solidFill>
                <a:latin typeface="Hammersmith One" panose="020B0604020202020204" charset="0"/>
              </a:rPr>
              <a:t>a. Urban/ more crime</a:t>
            </a:r>
          </a:p>
          <a:p>
            <a:pPr marL="127000" lvl="0" indent="0" algn="l" rtl="0">
              <a:spcBef>
                <a:spcPts val="0"/>
              </a:spcBef>
              <a:spcAft>
                <a:spcPts val="0"/>
              </a:spcAft>
              <a:buClr>
                <a:schemeClr val="dk1"/>
              </a:buClr>
              <a:buSzPts val="1600"/>
              <a:buNone/>
            </a:pPr>
            <a:r>
              <a:rPr lang="en-US" dirty="0">
                <a:solidFill>
                  <a:schemeClr val="dk1"/>
                </a:solidFill>
                <a:latin typeface="Hammersmith One" panose="020B0604020202020204" charset="0"/>
              </a:rPr>
              <a:t>2.Watchman- order maintenance</a:t>
            </a:r>
          </a:p>
          <a:p>
            <a:pPr marL="127000" lvl="0" indent="0" algn="l" rtl="0">
              <a:spcBef>
                <a:spcPts val="0"/>
              </a:spcBef>
              <a:spcAft>
                <a:spcPts val="0"/>
              </a:spcAft>
              <a:buClr>
                <a:schemeClr val="dk1"/>
              </a:buClr>
              <a:buSzPts val="1600"/>
              <a:buNone/>
            </a:pPr>
            <a:r>
              <a:rPr lang="en-US" dirty="0">
                <a:solidFill>
                  <a:schemeClr val="dk1"/>
                </a:solidFill>
                <a:latin typeface="Hammersmith One" panose="020B0604020202020204" charset="0"/>
              </a:rPr>
              <a:t>a. Rural/less crime</a:t>
            </a:r>
          </a:p>
          <a:p>
            <a:pPr marL="127000" lvl="0" indent="0" algn="l" rtl="0">
              <a:spcBef>
                <a:spcPts val="0"/>
              </a:spcBef>
              <a:spcAft>
                <a:spcPts val="0"/>
              </a:spcAft>
              <a:buClr>
                <a:schemeClr val="dk1"/>
              </a:buClr>
              <a:buSzPts val="1600"/>
              <a:buNone/>
            </a:pPr>
            <a:r>
              <a:rPr lang="en-US" dirty="0">
                <a:solidFill>
                  <a:schemeClr val="dk1"/>
                </a:solidFill>
                <a:latin typeface="Hammersmith One" panose="020B0604020202020204" charset="0"/>
              </a:rPr>
              <a:t>3. Service</a:t>
            </a:r>
          </a:p>
          <a:p>
            <a:pPr marL="127000" lvl="0" indent="0" algn="l" rtl="0">
              <a:spcBef>
                <a:spcPts val="0"/>
              </a:spcBef>
              <a:spcAft>
                <a:spcPts val="0"/>
              </a:spcAft>
              <a:buClr>
                <a:schemeClr val="dk1"/>
              </a:buClr>
              <a:buSzPts val="1600"/>
              <a:buNone/>
            </a:pPr>
            <a:r>
              <a:rPr lang="en-US" dirty="0">
                <a:solidFill>
                  <a:schemeClr val="dk1"/>
                </a:solidFill>
                <a:latin typeface="Hammersmith One" panose="020B0604020202020204" charset="0"/>
              </a:rPr>
              <a:t>a. Suburbs/ less crime</a:t>
            </a:r>
          </a:p>
          <a:p>
            <a:pPr marL="457200" lvl="0" indent="-330200" algn="l" rtl="0">
              <a:spcBef>
                <a:spcPts val="0"/>
              </a:spcBef>
              <a:spcAft>
                <a:spcPts val="0"/>
              </a:spcAft>
              <a:buClr>
                <a:schemeClr val="dk1"/>
              </a:buClr>
              <a:buSzPts val="1600"/>
              <a:buFont typeface="Manjari"/>
              <a:buChar char="●"/>
            </a:pPr>
            <a:endParaRPr lang="en-US" dirty="0">
              <a:solidFill>
                <a:schemeClr val="dk1"/>
              </a:solidFill>
              <a:latin typeface="Hammersmith One" panose="020B0604020202020204" charset="0"/>
            </a:endParaRPr>
          </a:p>
        </p:txBody>
      </p:sp>
      <p:sp>
        <p:nvSpPr>
          <p:cNvPr id="1799" name="Google Shape;1799;p79"/>
          <p:cNvSpPr txBox="1">
            <a:spLocks noGrp="1"/>
          </p:cNvSpPr>
          <p:nvPr>
            <p:ph type="body" idx="2"/>
          </p:nvPr>
        </p:nvSpPr>
        <p:spPr>
          <a:xfrm>
            <a:off x="4256405" y="1559092"/>
            <a:ext cx="4284512" cy="1536000"/>
          </a:xfrm>
          <a:prstGeom prst="rect">
            <a:avLst/>
          </a:prstGeom>
        </p:spPr>
        <p:txBody>
          <a:bodyPr spcFirstLastPara="1" wrap="square" lIns="91425" tIns="91425" rIns="91425" bIns="91425" anchor="t" anchorCtr="0">
            <a:noAutofit/>
          </a:bodyPr>
          <a:lstStyle/>
          <a:p>
            <a:pPr marL="127000" lvl="0" indent="0" algn="l" rtl="0">
              <a:spcBef>
                <a:spcPts val="0"/>
              </a:spcBef>
              <a:spcAft>
                <a:spcPts val="0"/>
              </a:spcAft>
              <a:buClr>
                <a:schemeClr val="dk1"/>
              </a:buClr>
              <a:buSzPts val="1600"/>
              <a:buNone/>
            </a:pPr>
            <a:r>
              <a:rPr lang="en-US" dirty="0">
                <a:solidFill>
                  <a:schemeClr val="dk1"/>
                </a:solidFill>
                <a:latin typeface="Hammersmith One" panose="020B0604020202020204" charset="0"/>
              </a:rPr>
              <a:t>1.Tough Cop: noble cause ethics, not nice, prioritizes crime catching</a:t>
            </a:r>
          </a:p>
          <a:p>
            <a:pPr marL="127000" lvl="0" indent="0" algn="l" rtl="0">
              <a:spcBef>
                <a:spcPts val="0"/>
              </a:spcBef>
              <a:spcAft>
                <a:spcPts val="0"/>
              </a:spcAft>
              <a:buClr>
                <a:schemeClr val="dk1"/>
              </a:buClr>
              <a:buSzPts val="1600"/>
              <a:buNone/>
            </a:pPr>
            <a:r>
              <a:rPr lang="en-US" dirty="0">
                <a:solidFill>
                  <a:schemeClr val="dk1"/>
                </a:solidFill>
                <a:latin typeface="Hammersmith One" panose="020B0604020202020204" charset="0"/>
              </a:rPr>
              <a:t>2. Clean-beat crime fighters: procedural justice, NO VIOLATING LAW, relentless</a:t>
            </a:r>
          </a:p>
          <a:p>
            <a:pPr marL="127000" lvl="0" indent="0" algn="l" rtl="0">
              <a:spcBef>
                <a:spcPts val="0"/>
              </a:spcBef>
              <a:spcAft>
                <a:spcPts val="0"/>
              </a:spcAft>
              <a:buClr>
                <a:schemeClr val="dk1"/>
              </a:buClr>
              <a:buSzPts val="1600"/>
              <a:buNone/>
            </a:pPr>
            <a:r>
              <a:rPr lang="en-US" dirty="0">
                <a:solidFill>
                  <a:schemeClr val="dk1"/>
                </a:solidFill>
                <a:latin typeface="Hammersmith One" panose="020B0604020202020204" charset="0"/>
              </a:rPr>
              <a:t>3. Avoiders: do enough to get paid, don’t really care, low risk</a:t>
            </a:r>
          </a:p>
          <a:p>
            <a:pPr marL="127000" lvl="0" indent="0" algn="l" rtl="0">
              <a:spcBef>
                <a:spcPts val="0"/>
              </a:spcBef>
              <a:spcAft>
                <a:spcPts val="0"/>
              </a:spcAft>
              <a:buClr>
                <a:schemeClr val="dk1"/>
              </a:buClr>
              <a:buSzPts val="1600"/>
              <a:buNone/>
            </a:pPr>
            <a:r>
              <a:rPr lang="en-US" dirty="0">
                <a:solidFill>
                  <a:schemeClr val="dk1"/>
                </a:solidFill>
                <a:latin typeface="Hammersmith One" panose="020B0604020202020204" charset="0"/>
              </a:rPr>
              <a:t>4. Problem-solvers: less aggressive, less crime oriented, engaged with citizens</a:t>
            </a:r>
          </a:p>
          <a:p>
            <a:pPr marL="127000" lvl="0" indent="0" algn="l" rtl="0">
              <a:spcBef>
                <a:spcPts val="0"/>
              </a:spcBef>
              <a:spcAft>
                <a:spcPts val="0"/>
              </a:spcAft>
              <a:buClr>
                <a:schemeClr val="dk1"/>
              </a:buClr>
              <a:buSzPts val="1600"/>
              <a:buNone/>
            </a:pPr>
            <a:r>
              <a:rPr lang="en-US" dirty="0">
                <a:solidFill>
                  <a:schemeClr val="dk1"/>
                </a:solidFill>
                <a:latin typeface="Hammersmith One" panose="020B0604020202020204" charset="0"/>
              </a:rPr>
              <a:t>5.Professionals: more educated, favorable to citizens &amp; supervisors, embracing all roles (department styles)</a:t>
            </a:r>
          </a:p>
        </p:txBody>
      </p:sp>
      <p:sp>
        <p:nvSpPr>
          <p:cNvPr id="1800" name="Google Shape;1800;p79"/>
          <p:cNvSpPr txBox="1">
            <a:spLocks noGrp="1"/>
          </p:cNvSpPr>
          <p:nvPr>
            <p:ph type="subTitle" idx="3"/>
          </p:nvPr>
        </p:nvSpPr>
        <p:spPr>
          <a:xfrm>
            <a:off x="326114" y="1307960"/>
            <a:ext cx="3453406" cy="467400"/>
          </a:xfrm>
          <a:prstGeom prst="rect">
            <a:avLst/>
          </a:prstGeom>
        </p:spPr>
        <p:txBody>
          <a:bodyPr spcFirstLastPara="1" wrap="square" lIns="91425" tIns="91425" rIns="91425" bIns="91425" anchor="t" anchorCtr="0">
            <a:noAutofit/>
          </a:bodyPr>
          <a:lstStyle/>
          <a:p>
            <a:pPr marL="127000" lvl="0" indent="0" algn="l" rtl="0">
              <a:spcBef>
                <a:spcPts val="0"/>
              </a:spcBef>
              <a:spcAft>
                <a:spcPts val="0"/>
              </a:spcAft>
              <a:buClr>
                <a:schemeClr val="dk1"/>
              </a:buClr>
              <a:buSzPts val="1600"/>
            </a:pPr>
            <a:r>
              <a:rPr lang="en-US" sz="1800" b="0" dirty="0">
                <a:solidFill>
                  <a:schemeClr val="dk1"/>
                </a:solidFill>
                <a:latin typeface="Hammersmith One" panose="020B0604020202020204" charset="0"/>
              </a:rPr>
              <a:t>Department Styles </a:t>
            </a:r>
          </a:p>
          <a:p>
            <a:pPr marL="127000" lvl="0" indent="0" algn="l" rtl="0">
              <a:spcBef>
                <a:spcPts val="0"/>
              </a:spcBef>
              <a:spcAft>
                <a:spcPts val="0"/>
              </a:spcAft>
              <a:buClr>
                <a:schemeClr val="dk1"/>
              </a:buClr>
              <a:buSzPts val="1600"/>
            </a:pPr>
            <a:r>
              <a:rPr lang="en-US" sz="1800" b="0" dirty="0">
                <a:solidFill>
                  <a:schemeClr val="dk1"/>
                </a:solidFill>
                <a:latin typeface="Hammersmith One" panose="020B0604020202020204" charset="0"/>
              </a:rPr>
              <a:t>(Wilson 1968):</a:t>
            </a:r>
          </a:p>
        </p:txBody>
      </p:sp>
      <p:sp>
        <p:nvSpPr>
          <p:cNvPr id="1801" name="Google Shape;1801;p79"/>
          <p:cNvSpPr txBox="1">
            <a:spLocks noGrp="1"/>
          </p:cNvSpPr>
          <p:nvPr>
            <p:ph type="subTitle" idx="4"/>
          </p:nvPr>
        </p:nvSpPr>
        <p:spPr>
          <a:xfrm>
            <a:off x="4023360" y="1017995"/>
            <a:ext cx="4654467" cy="467400"/>
          </a:xfrm>
          <a:prstGeom prst="rect">
            <a:avLst/>
          </a:prstGeom>
        </p:spPr>
        <p:txBody>
          <a:bodyPr spcFirstLastPara="1" wrap="square" lIns="91425" tIns="91425" rIns="91425" bIns="91425" anchor="t" anchorCtr="0">
            <a:noAutofit/>
          </a:bodyPr>
          <a:lstStyle/>
          <a:p>
            <a:pPr marL="127000" lvl="0" indent="0" algn="l" rtl="0">
              <a:spcBef>
                <a:spcPts val="0"/>
              </a:spcBef>
              <a:spcAft>
                <a:spcPts val="0"/>
              </a:spcAft>
              <a:buClr>
                <a:schemeClr val="dk1"/>
              </a:buClr>
              <a:buSzPts val="1600"/>
            </a:pPr>
            <a:r>
              <a:rPr lang="en-US" sz="1800" dirty="0">
                <a:solidFill>
                  <a:schemeClr val="dk1"/>
                </a:solidFill>
                <a:latin typeface="Hammersmith One" panose="020B0604020202020204" charset="0"/>
              </a:rPr>
              <a:t>Types of Policing Styles (</a:t>
            </a:r>
            <a:r>
              <a:rPr lang="en-US" sz="1800" dirty="0" err="1">
                <a:solidFill>
                  <a:schemeClr val="dk1"/>
                </a:solidFill>
                <a:latin typeface="Hammersmith One" panose="020B0604020202020204" charset="0"/>
              </a:rPr>
              <a:t>Wordern</a:t>
            </a:r>
            <a:r>
              <a:rPr lang="en-US" sz="1800" dirty="0">
                <a:solidFill>
                  <a:schemeClr val="dk1"/>
                </a:solidFill>
                <a:latin typeface="Hammersmith One" panose="020B0604020202020204" charset="0"/>
              </a:rPr>
              <a:t> 1995):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Google Shape;1941;p84"/>
          <p:cNvSpPr/>
          <p:nvPr/>
        </p:nvSpPr>
        <p:spPr>
          <a:xfrm flipH="1">
            <a:off x="1008588" y="534225"/>
            <a:ext cx="3513000" cy="4031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42" name="Google Shape;1942;p84"/>
          <p:cNvSpPr/>
          <p:nvPr/>
        </p:nvSpPr>
        <p:spPr>
          <a:xfrm rot="-5400000" flipH="1">
            <a:off x="5336828" y="1091734"/>
            <a:ext cx="4906632" cy="319691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84"/>
          <p:cNvSpPr/>
          <p:nvPr/>
        </p:nvSpPr>
        <p:spPr>
          <a:xfrm flipH="1">
            <a:off x="3423660" y="3435644"/>
            <a:ext cx="1419128" cy="12517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4" name="Google Shape;1944;p84"/>
          <p:cNvGrpSpPr/>
          <p:nvPr/>
        </p:nvGrpSpPr>
        <p:grpSpPr>
          <a:xfrm flipH="1">
            <a:off x="4535411" y="548656"/>
            <a:ext cx="2270935" cy="2260334"/>
            <a:chOff x="6762468" y="1386456"/>
            <a:chExt cx="2270935" cy="2260334"/>
          </a:xfrm>
        </p:grpSpPr>
        <p:sp>
          <p:nvSpPr>
            <p:cNvPr id="1945" name="Google Shape;1945;p84"/>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84"/>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84"/>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84"/>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84"/>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84"/>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84"/>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84"/>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84"/>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84"/>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84"/>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84"/>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84"/>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84"/>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84"/>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84"/>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84"/>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84"/>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84"/>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84"/>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84"/>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84"/>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84"/>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84"/>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84"/>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84"/>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84"/>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84"/>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84"/>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84"/>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84"/>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84"/>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84"/>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8" name="Google Shape;1978;p84"/>
          <p:cNvSpPr txBox="1"/>
          <p:nvPr/>
        </p:nvSpPr>
        <p:spPr>
          <a:xfrm flipH="1">
            <a:off x="1038888" y="1000575"/>
            <a:ext cx="3452400" cy="523200"/>
          </a:xfrm>
          <a:prstGeom prst="rect">
            <a:avLst/>
          </a:prstGeom>
          <a:noFill/>
          <a:ln>
            <a:noFill/>
          </a:ln>
        </p:spPr>
        <p:txBody>
          <a:bodyPr spcFirstLastPara="1" wrap="square" lIns="91425" tIns="91425" rIns="91425" bIns="91425" anchor="ctr" anchorCtr="0">
            <a:noAutofit/>
          </a:bodyPr>
          <a:lstStyle/>
          <a:p>
            <a:pPr marL="127000" lvl="0" algn="l" rtl="0">
              <a:spcBef>
                <a:spcPts val="0"/>
              </a:spcBef>
              <a:spcAft>
                <a:spcPts val="0"/>
              </a:spcAft>
              <a:buClr>
                <a:schemeClr val="accent2"/>
              </a:buClr>
              <a:buSzPts val="1600"/>
            </a:pPr>
            <a:r>
              <a:rPr lang="en-US" sz="2400" dirty="0">
                <a:solidFill>
                  <a:schemeClr val="accent2"/>
                </a:solidFill>
                <a:latin typeface="Hammersmith One" panose="020B0604020202020204" charset="0"/>
                <a:ea typeface="Manjari"/>
                <a:cs typeface="Manjari"/>
                <a:sym typeface="Manjari"/>
              </a:rPr>
              <a:t>Police Use of Force:</a:t>
            </a:r>
          </a:p>
        </p:txBody>
      </p:sp>
      <p:sp>
        <p:nvSpPr>
          <p:cNvPr id="1979" name="Google Shape;1979;p84"/>
          <p:cNvSpPr txBox="1"/>
          <p:nvPr/>
        </p:nvSpPr>
        <p:spPr>
          <a:xfrm flipH="1">
            <a:off x="1127988" y="1712625"/>
            <a:ext cx="3274200" cy="28533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accent2"/>
              </a:buClr>
              <a:buSzPts val="1600"/>
              <a:buFont typeface="Manjari"/>
              <a:buChar char="●"/>
            </a:pPr>
            <a:r>
              <a:rPr lang="en-US" sz="1600" dirty="0">
                <a:solidFill>
                  <a:schemeClr val="accent2"/>
                </a:solidFill>
                <a:latin typeface="Hammersmith One" panose="020B0604020202020204" charset="0"/>
                <a:ea typeface="Manjari"/>
                <a:cs typeface="Manjari"/>
                <a:sym typeface="Manjari"/>
              </a:rPr>
              <a:t>Infrequent </a:t>
            </a:r>
          </a:p>
          <a:p>
            <a:pPr marL="457200" lvl="0" indent="-330200" algn="l" rtl="0">
              <a:spcBef>
                <a:spcPts val="0"/>
              </a:spcBef>
              <a:spcAft>
                <a:spcPts val="0"/>
              </a:spcAft>
              <a:buClr>
                <a:schemeClr val="accent2"/>
              </a:buClr>
              <a:buSzPts val="1600"/>
              <a:buFont typeface="Manjari"/>
              <a:buChar char="●"/>
            </a:pPr>
            <a:r>
              <a:rPr lang="en-US" sz="1600" dirty="0">
                <a:solidFill>
                  <a:schemeClr val="accent2"/>
                </a:solidFill>
                <a:latin typeface="Hammersmith One" panose="020B0604020202020204" charset="0"/>
                <a:ea typeface="Manjari"/>
                <a:cs typeface="Manjari"/>
                <a:sym typeface="Manjari"/>
              </a:rPr>
              <a:t>Lower end of spectrum</a:t>
            </a:r>
          </a:p>
          <a:p>
            <a:pPr marL="457200" lvl="0" indent="-330200" algn="l" rtl="0">
              <a:spcBef>
                <a:spcPts val="0"/>
              </a:spcBef>
              <a:spcAft>
                <a:spcPts val="0"/>
              </a:spcAft>
              <a:buClr>
                <a:schemeClr val="accent2"/>
              </a:buClr>
              <a:buSzPts val="1600"/>
              <a:buFont typeface="Manjari"/>
              <a:buChar char="●"/>
            </a:pPr>
            <a:r>
              <a:rPr lang="en-US" sz="1600" dirty="0">
                <a:solidFill>
                  <a:schemeClr val="accent2"/>
                </a:solidFill>
                <a:latin typeface="Hammersmith One" panose="020B0604020202020204" charset="0"/>
                <a:ea typeface="Manjari"/>
                <a:cs typeface="Manjari"/>
                <a:sym typeface="Manjari"/>
              </a:rPr>
              <a:t>Happens when making arrests</a:t>
            </a:r>
          </a:p>
          <a:p>
            <a:pPr marL="457200" lvl="0" indent="-330200" algn="l" rtl="0">
              <a:spcBef>
                <a:spcPts val="0"/>
              </a:spcBef>
              <a:spcAft>
                <a:spcPts val="0"/>
              </a:spcAft>
              <a:buClr>
                <a:schemeClr val="accent2"/>
              </a:buClr>
              <a:buSzPts val="1600"/>
              <a:buFont typeface="Manjari"/>
              <a:buChar char="●"/>
            </a:pPr>
            <a:r>
              <a:rPr lang="en-US" sz="1600" dirty="0">
                <a:solidFill>
                  <a:schemeClr val="accent2"/>
                </a:solidFill>
                <a:latin typeface="Hammersmith One" panose="020B0604020202020204" charset="0"/>
                <a:ea typeface="Manjari"/>
                <a:cs typeface="Manjari"/>
                <a:sym typeface="Manjari"/>
              </a:rPr>
              <a:t>Incredibly consequential</a:t>
            </a:r>
          </a:p>
          <a:p>
            <a:pPr marL="457200" lvl="0" indent="-330200" algn="l" rtl="0">
              <a:spcBef>
                <a:spcPts val="0"/>
              </a:spcBef>
              <a:spcAft>
                <a:spcPts val="0"/>
              </a:spcAft>
              <a:buClr>
                <a:schemeClr val="accent2"/>
              </a:buClr>
              <a:buSzPts val="1600"/>
              <a:buFont typeface="Manjari"/>
              <a:buChar char="●"/>
            </a:pPr>
            <a:r>
              <a:rPr lang="en-US" sz="1600" dirty="0">
                <a:solidFill>
                  <a:schemeClr val="accent2"/>
                </a:solidFill>
                <a:latin typeface="Hammersmith One" panose="020B0604020202020204" charset="0"/>
                <a:ea typeface="Manjari"/>
                <a:cs typeface="Manjari"/>
                <a:sym typeface="Manjari"/>
              </a:rPr>
              <a:t>Racialized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87CF79-58D3-418C-B54C-AC19807A0A6D}"/>
              </a:ext>
            </a:extLst>
          </p:cNvPr>
          <p:cNvSpPr txBox="1"/>
          <p:nvPr/>
        </p:nvSpPr>
        <p:spPr>
          <a:xfrm>
            <a:off x="4739640" y="4678680"/>
            <a:ext cx="2636520" cy="307777"/>
          </a:xfrm>
          <a:prstGeom prst="rect">
            <a:avLst/>
          </a:prstGeom>
          <a:noFill/>
        </p:spPr>
        <p:txBody>
          <a:bodyPr wrap="square" rtlCol="0">
            <a:spAutoFit/>
          </a:bodyPr>
          <a:lstStyle/>
          <a:p>
            <a:r>
              <a:rPr lang="en-US" dirty="0">
                <a:latin typeface="Hammersmith One" panose="020B0604020202020204" charset="0"/>
              </a:rPr>
              <a:t>Washington Post</a:t>
            </a:r>
          </a:p>
        </p:txBody>
      </p:sp>
      <p:pic>
        <p:nvPicPr>
          <p:cNvPr id="4" name="Picture 3">
            <a:extLst>
              <a:ext uri="{FF2B5EF4-FFF2-40B4-BE49-F238E27FC236}">
                <a16:creationId xmlns:a16="http://schemas.microsoft.com/office/drawing/2014/main" id="{FE8169ED-95E0-4E2D-87E1-26DB35B60F80}"/>
              </a:ext>
            </a:extLst>
          </p:cNvPr>
          <p:cNvPicPr>
            <a:picLocks noChangeAspect="1"/>
          </p:cNvPicPr>
          <p:nvPr/>
        </p:nvPicPr>
        <p:blipFill>
          <a:blip r:embed="rId2"/>
          <a:stretch>
            <a:fillRect/>
          </a:stretch>
        </p:blipFill>
        <p:spPr>
          <a:xfrm>
            <a:off x="2466416" y="237469"/>
            <a:ext cx="3591484" cy="4332227"/>
          </a:xfrm>
          <a:prstGeom prst="rect">
            <a:avLst/>
          </a:prstGeom>
        </p:spPr>
      </p:pic>
    </p:spTree>
    <p:extLst>
      <p:ext uri="{BB962C8B-B14F-4D97-AF65-F5344CB8AC3E}">
        <p14:creationId xmlns:p14="http://schemas.microsoft.com/office/powerpoint/2010/main" val="102879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4" name="Google Shape;1334;p5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Hammersmith One" panose="020B0604020202020204" charset="0"/>
              </a:rPr>
              <a:t>What we’ll be covering</a:t>
            </a:r>
            <a:endParaRPr dirty="0">
              <a:latin typeface="Hammersmith One" panose="020B0604020202020204" charset="0"/>
            </a:endParaRPr>
          </a:p>
        </p:txBody>
      </p:sp>
      <p:sp>
        <p:nvSpPr>
          <p:cNvPr id="1335" name="Google Shape;1335;p56">
            <a:hlinkClick r:id="rId3" action="ppaction://hlinksldjump"/>
          </p:cNvPr>
          <p:cNvSpPr txBox="1">
            <a:spLocks noGrp="1"/>
          </p:cNvSpPr>
          <p:nvPr>
            <p:ph type="subTitle" idx="3"/>
          </p:nvPr>
        </p:nvSpPr>
        <p:spPr>
          <a:xfrm>
            <a:off x="1391100" y="1434475"/>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latin typeface="Hammersmith One" panose="020B0604020202020204" charset="0"/>
              </a:rPr>
              <a:t>Parole</a:t>
            </a:r>
            <a:endParaRPr dirty="0">
              <a:latin typeface="Hammersmith One" panose="020B0604020202020204" charset="0"/>
            </a:endParaRPr>
          </a:p>
        </p:txBody>
      </p:sp>
      <p:sp>
        <p:nvSpPr>
          <p:cNvPr id="1336" name="Google Shape;1336;p56">
            <a:hlinkClick r:id="rId4" action="ppaction://hlinksldjump"/>
          </p:cNvPr>
          <p:cNvSpPr txBox="1">
            <a:spLocks noGrp="1"/>
          </p:cNvSpPr>
          <p:nvPr>
            <p:ph type="subTitle" idx="4"/>
          </p:nvPr>
        </p:nvSpPr>
        <p:spPr>
          <a:xfrm>
            <a:off x="3905700" y="1434475"/>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latin typeface="Hammersmith One" panose="020B0604020202020204" charset="0"/>
              </a:rPr>
              <a:t>Police Misconduct</a:t>
            </a:r>
            <a:endParaRPr dirty="0">
              <a:latin typeface="Hammersmith One" panose="020B0604020202020204" charset="0"/>
            </a:endParaRPr>
          </a:p>
        </p:txBody>
      </p:sp>
      <p:sp>
        <p:nvSpPr>
          <p:cNvPr id="1339" name="Google Shape;1339;p56"/>
          <p:cNvSpPr txBox="1">
            <a:spLocks noGrp="1"/>
          </p:cNvSpPr>
          <p:nvPr>
            <p:ph type="subTitle" idx="7"/>
          </p:nvPr>
        </p:nvSpPr>
        <p:spPr>
          <a:xfrm>
            <a:off x="1391100" y="2373849"/>
            <a:ext cx="1923600" cy="10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Hammersmith One" panose="020B0604020202020204" charset="0"/>
              </a:rPr>
              <a:t>W</a:t>
            </a:r>
            <a:r>
              <a:rPr lang="en" dirty="0">
                <a:latin typeface="Hammersmith One" panose="020B0604020202020204" charset="0"/>
              </a:rPr>
              <a:t>hat is the process?</a:t>
            </a:r>
          </a:p>
          <a:p>
            <a:pPr marL="0" lvl="0" indent="0" algn="l" rtl="0">
              <a:spcBef>
                <a:spcPts val="0"/>
              </a:spcBef>
              <a:spcAft>
                <a:spcPts val="0"/>
              </a:spcAft>
              <a:buNone/>
            </a:pPr>
            <a:endParaRPr lang="en" dirty="0">
              <a:latin typeface="Hammersmith One" panose="020B0604020202020204" charset="0"/>
            </a:endParaRPr>
          </a:p>
          <a:p>
            <a:pPr marL="0" lvl="0" indent="0" algn="l" rtl="0">
              <a:spcBef>
                <a:spcPts val="0"/>
              </a:spcBef>
              <a:spcAft>
                <a:spcPts val="0"/>
              </a:spcAft>
              <a:buNone/>
            </a:pPr>
            <a:r>
              <a:rPr lang="en" dirty="0">
                <a:latin typeface="Hammersmith One" panose="020B0604020202020204" charset="0"/>
              </a:rPr>
              <a:t>What does reentry look like?</a:t>
            </a:r>
            <a:endParaRPr dirty="0">
              <a:latin typeface="Hammersmith One" panose="020B0604020202020204" charset="0"/>
            </a:endParaRPr>
          </a:p>
        </p:txBody>
      </p:sp>
      <p:sp>
        <p:nvSpPr>
          <p:cNvPr id="1340" name="Google Shape;1340;p56"/>
          <p:cNvSpPr txBox="1">
            <a:spLocks noGrp="1"/>
          </p:cNvSpPr>
          <p:nvPr>
            <p:ph type="subTitle" idx="8"/>
          </p:nvPr>
        </p:nvSpPr>
        <p:spPr>
          <a:xfrm>
            <a:off x="3905700" y="2457668"/>
            <a:ext cx="1923600" cy="16952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Hammersmith One" panose="020B0604020202020204" charset="0"/>
              </a:rPr>
              <a:t>The types of policing styles?</a:t>
            </a:r>
          </a:p>
          <a:p>
            <a:pPr marL="0" lvl="0" indent="0" algn="l" rtl="0">
              <a:spcBef>
                <a:spcPts val="0"/>
              </a:spcBef>
              <a:spcAft>
                <a:spcPts val="0"/>
              </a:spcAft>
              <a:buNone/>
            </a:pPr>
            <a:endParaRPr lang="en" dirty="0">
              <a:latin typeface="Hammersmith One" panose="020B0604020202020204" charset="0"/>
            </a:endParaRPr>
          </a:p>
          <a:p>
            <a:pPr marL="0" lvl="0" indent="0" algn="l" rtl="0">
              <a:spcBef>
                <a:spcPts val="0"/>
              </a:spcBef>
              <a:spcAft>
                <a:spcPts val="0"/>
              </a:spcAft>
              <a:buNone/>
            </a:pPr>
            <a:r>
              <a:rPr lang="en-US" dirty="0">
                <a:latin typeface="Hammersmith One" panose="020B0604020202020204" charset="0"/>
              </a:rPr>
              <a:t>Types of Misconduct</a:t>
            </a:r>
            <a:endParaRPr dirty="0">
              <a:latin typeface="Hammersmith One" panose="020B0604020202020204" charset="0"/>
            </a:endParaRPr>
          </a:p>
        </p:txBody>
      </p:sp>
      <p:sp>
        <p:nvSpPr>
          <p:cNvPr id="1341" name="Google Shape;1341;p56">
            <a:hlinkClick r:id="rId3" action="ppaction://hlinksldjump"/>
          </p:cNvPr>
          <p:cNvSpPr txBox="1">
            <a:spLocks noGrp="1"/>
          </p:cNvSpPr>
          <p:nvPr>
            <p:ph type="title" idx="9"/>
          </p:nvPr>
        </p:nvSpPr>
        <p:spPr>
          <a:xfrm>
            <a:off x="792175" y="14344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latin typeface="Hammersmith One" panose="020B0604020202020204" charset="0"/>
              </a:rPr>
              <a:t>01</a:t>
            </a:r>
            <a:endParaRPr>
              <a:latin typeface="Hammersmith One" panose="020B0604020202020204" charset="0"/>
            </a:endParaRPr>
          </a:p>
        </p:txBody>
      </p:sp>
      <p:sp>
        <p:nvSpPr>
          <p:cNvPr id="1342" name="Google Shape;1342;p56">
            <a:hlinkClick r:id="rId4" action="ppaction://hlinksldjump"/>
          </p:cNvPr>
          <p:cNvSpPr txBox="1">
            <a:spLocks noGrp="1"/>
          </p:cNvSpPr>
          <p:nvPr>
            <p:ph type="title" idx="13"/>
          </p:nvPr>
        </p:nvSpPr>
        <p:spPr>
          <a:xfrm>
            <a:off x="3314700" y="14344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dirty="0">
                <a:latin typeface="Hammersmith One" panose="020B0604020202020204" charset="0"/>
              </a:rPr>
              <a:t>02</a:t>
            </a:r>
            <a:endParaRPr dirty="0">
              <a:latin typeface="Hammersmith One" panose="020B0604020202020204" charset="0"/>
            </a:endParaRPr>
          </a:p>
        </p:txBody>
      </p:sp>
      <p:sp>
        <p:nvSpPr>
          <p:cNvPr id="1346" name="Google Shape;1346;p56">
            <a:hlinkClick r:id="" action="ppaction://noaction"/>
          </p:cNvPr>
          <p:cNvSpPr txBox="1">
            <a:spLocks noGrp="1"/>
          </p:cNvSpPr>
          <p:nvPr>
            <p:ph type="subTitle" idx="17"/>
          </p:nvPr>
        </p:nvSpPr>
        <p:spPr>
          <a:xfrm>
            <a:off x="6428225" y="1434475"/>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latin typeface="Hammersmith One" panose="020B0604020202020204" charset="0"/>
              </a:rPr>
              <a:t>Your Rights</a:t>
            </a:r>
            <a:endParaRPr dirty="0">
              <a:latin typeface="Hammersmith One" panose="020B0604020202020204" charset="0"/>
            </a:endParaRPr>
          </a:p>
        </p:txBody>
      </p:sp>
      <p:sp>
        <p:nvSpPr>
          <p:cNvPr id="1349" name="Google Shape;1349;p56">
            <a:hlinkClick r:id="" action="ppaction://noaction"/>
          </p:cNvPr>
          <p:cNvSpPr txBox="1">
            <a:spLocks noGrp="1"/>
          </p:cNvSpPr>
          <p:nvPr>
            <p:ph type="title" idx="20"/>
          </p:nvPr>
        </p:nvSpPr>
        <p:spPr>
          <a:xfrm>
            <a:off x="5837225" y="14344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dirty="0">
                <a:latin typeface="Hammersmith One" panose="020B0604020202020204" charset="0"/>
              </a:rPr>
              <a:t>03</a:t>
            </a:r>
            <a:endParaRPr dirty="0">
              <a:latin typeface="Hammersmith One" panose="020B0604020202020204" charset="0"/>
            </a:endParaRPr>
          </a:p>
        </p:txBody>
      </p:sp>
      <p:sp>
        <p:nvSpPr>
          <p:cNvPr id="13" name="Subtitle 12">
            <a:extLst>
              <a:ext uri="{FF2B5EF4-FFF2-40B4-BE49-F238E27FC236}">
                <a16:creationId xmlns:a16="http://schemas.microsoft.com/office/drawing/2014/main" id="{DCF7EC56-FD39-4B26-B524-29B0A6AF2F96}"/>
              </a:ext>
            </a:extLst>
          </p:cNvPr>
          <p:cNvSpPr>
            <a:spLocks noGrp="1"/>
          </p:cNvSpPr>
          <p:nvPr>
            <p:ph type="subTitle" idx="19"/>
          </p:nvPr>
        </p:nvSpPr>
        <p:spPr>
          <a:xfrm>
            <a:off x="6428224" y="2419569"/>
            <a:ext cx="2289056" cy="1029300"/>
          </a:xfrm>
        </p:spPr>
        <p:txBody>
          <a:bodyPr/>
          <a:lstStyle/>
          <a:p>
            <a:r>
              <a:rPr lang="en-US" dirty="0">
                <a:latin typeface="Hammersmith One" panose="020B0604020202020204" charset="0"/>
              </a:rPr>
              <a:t>Constitutional Rights</a:t>
            </a:r>
          </a:p>
          <a:p>
            <a:endParaRPr lang="en-US" dirty="0">
              <a:latin typeface="Hammersmith One" panose="020B0604020202020204" charset="0"/>
            </a:endParaRPr>
          </a:p>
          <a:p>
            <a:r>
              <a:rPr lang="en-US" dirty="0">
                <a:latin typeface="Hammersmith One" panose="020B0604020202020204" charset="0"/>
              </a:rPr>
              <a:t>Limits to Police Power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line&#10;&#10;Description automatically generated">
            <a:extLst>
              <a:ext uri="{FF2B5EF4-FFF2-40B4-BE49-F238E27FC236}">
                <a16:creationId xmlns:a16="http://schemas.microsoft.com/office/drawing/2014/main" id="{8336F632-4421-49B2-8E8D-4785A10A8671}"/>
              </a:ext>
            </a:extLst>
          </p:cNvPr>
          <p:cNvPicPr>
            <a:picLocks noChangeAspect="1"/>
          </p:cNvPicPr>
          <p:nvPr/>
        </p:nvPicPr>
        <p:blipFill>
          <a:blip r:embed="rId3"/>
          <a:stretch>
            <a:fillRect/>
          </a:stretch>
        </p:blipFill>
        <p:spPr>
          <a:xfrm>
            <a:off x="301086" y="650212"/>
            <a:ext cx="4090165" cy="2607994"/>
          </a:xfrm>
          <a:prstGeom prst="rect">
            <a:avLst/>
          </a:prstGeom>
        </p:spPr>
      </p:pic>
      <p:sp>
        <p:nvSpPr>
          <p:cNvPr id="3" name="TextBox 2">
            <a:extLst>
              <a:ext uri="{FF2B5EF4-FFF2-40B4-BE49-F238E27FC236}">
                <a16:creationId xmlns:a16="http://schemas.microsoft.com/office/drawing/2014/main" id="{EC87F6AC-C355-45EC-BB24-4D9477F10C93}"/>
              </a:ext>
            </a:extLst>
          </p:cNvPr>
          <p:cNvSpPr txBox="1"/>
          <p:nvPr/>
        </p:nvSpPr>
        <p:spPr>
          <a:xfrm>
            <a:off x="4739640" y="4678680"/>
            <a:ext cx="2636520" cy="307777"/>
          </a:xfrm>
          <a:prstGeom prst="rect">
            <a:avLst/>
          </a:prstGeom>
          <a:noFill/>
        </p:spPr>
        <p:txBody>
          <a:bodyPr wrap="square" rtlCol="0">
            <a:spAutoFit/>
          </a:bodyPr>
          <a:lstStyle/>
          <a:p>
            <a:r>
              <a:rPr lang="en-US" dirty="0">
                <a:latin typeface="Hammersmith One" panose="020B0604020202020204" charset="0"/>
              </a:rPr>
              <a:t>Washington Post</a:t>
            </a:r>
          </a:p>
        </p:txBody>
      </p:sp>
      <p:pic>
        <p:nvPicPr>
          <p:cNvPr id="4" name="Picture 3">
            <a:extLst>
              <a:ext uri="{FF2B5EF4-FFF2-40B4-BE49-F238E27FC236}">
                <a16:creationId xmlns:a16="http://schemas.microsoft.com/office/drawing/2014/main" id="{BEF57A79-8A3F-4622-A2F9-419AB52882B1}"/>
              </a:ext>
            </a:extLst>
          </p:cNvPr>
          <p:cNvPicPr>
            <a:picLocks noChangeAspect="1"/>
          </p:cNvPicPr>
          <p:nvPr/>
        </p:nvPicPr>
        <p:blipFill>
          <a:blip r:embed="rId4"/>
          <a:stretch>
            <a:fillRect/>
          </a:stretch>
        </p:blipFill>
        <p:spPr>
          <a:xfrm>
            <a:off x="4404361" y="1437232"/>
            <a:ext cx="4285859" cy="3151905"/>
          </a:xfrm>
          <a:prstGeom prst="rect">
            <a:avLst/>
          </a:prstGeom>
        </p:spPr>
      </p:pic>
    </p:spTree>
    <p:extLst>
      <p:ext uri="{BB962C8B-B14F-4D97-AF65-F5344CB8AC3E}">
        <p14:creationId xmlns:p14="http://schemas.microsoft.com/office/powerpoint/2010/main" val="114957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9FDF-1D0E-4699-A19A-9659CF549A4F}"/>
              </a:ext>
            </a:extLst>
          </p:cNvPr>
          <p:cNvSpPr>
            <a:spLocks noGrp="1"/>
          </p:cNvSpPr>
          <p:nvPr>
            <p:ph type="title"/>
          </p:nvPr>
        </p:nvSpPr>
        <p:spPr>
          <a:xfrm>
            <a:off x="713250" y="2300999"/>
            <a:ext cx="7717500" cy="1135883"/>
          </a:xfrm>
        </p:spPr>
        <p:txBody>
          <a:bodyPr/>
          <a:lstStyle/>
          <a:p>
            <a:r>
              <a:rPr lang="en-US" sz="6600" dirty="0"/>
              <a:t>Laws</a:t>
            </a:r>
          </a:p>
        </p:txBody>
      </p:sp>
    </p:spTree>
    <p:extLst>
      <p:ext uri="{BB962C8B-B14F-4D97-AF65-F5344CB8AC3E}">
        <p14:creationId xmlns:p14="http://schemas.microsoft.com/office/powerpoint/2010/main" val="269833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7E6E0-BB65-470A-BC42-A3FFBEBAF517}"/>
              </a:ext>
            </a:extLst>
          </p:cNvPr>
          <p:cNvPicPr>
            <a:picLocks noChangeAspect="1"/>
          </p:cNvPicPr>
          <p:nvPr/>
        </p:nvPicPr>
        <p:blipFill>
          <a:blip r:embed="rId3"/>
          <a:stretch>
            <a:fillRect/>
          </a:stretch>
        </p:blipFill>
        <p:spPr>
          <a:xfrm>
            <a:off x="0" y="1460026"/>
            <a:ext cx="9144000" cy="2223448"/>
          </a:xfrm>
          <a:prstGeom prst="rect">
            <a:avLst/>
          </a:prstGeom>
        </p:spPr>
      </p:pic>
      <p:sp>
        <p:nvSpPr>
          <p:cNvPr id="4" name="TextBox 3">
            <a:extLst>
              <a:ext uri="{FF2B5EF4-FFF2-40B4-BE49-F238E27FC236}">
                <a16:creationId xmlns:a16="http://schemas.microsoft.com/office/drawing/2014/main" id="{032109C3-6DBA-4BA2-8EA0-20EE60D4E6AB}"/>
              </a:ext>
            </a:extLst>
          </p:cNvPr>
          <p:cNvSpPr txBox="1"/>
          <p:nvPr/>
        </p:nvSpPr>
        <p:spPr>
          <a:xfrm>
            <a:off x="4824248" y="4687614"/>
            <a:ext cx="2827283" cy="307777"/>
          </a:xfrm>
          <a:prstGeom prst="rect">
            <a:avLst/>
          </a:prstGeom>
          <a:noFill/>
        </p:spPr>
        <p:txBody>
          <a:bodyPr wrap="square" rtlCol="0">
            <a:spAutoFit/>
          </a:bodyPr>
          <a:lstStyle/>
          <a:p>
            <a:r>
              <a:rPr lang="en-US" dirty="0">
                <a:latin typeface="Hammersmith One" panose="020B0604020202020204" charset="0"/>
                <a:hlinkClick r:id="rId4"/>
              </a:rPr>
              <a:t>Washington State Legislature </a:t>
            </a:r>
            <a:endParaRPr lang="en-US" dirty="0">
              <a:latin typeface="Hammersmith One" panose="020B0604020202020204" charset="0"/>
            </a:endParaRPr>
          </a:p>
        </p:txBody>
      </p:sp>
    </p:spTree>
    <p:extLst>
      <p:ext uri="{BB962C8B-B14F-4D97-AF65-F5344CB8AC3E}">
        <p14:creationId xmlns:p14="http://schemas.microsoft.com/office/powerpoint/2010/main" val="732430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4964-FD8A-474F-B804-1B7C476C022C}"/>
              </a:ext>
            </a:extLst>
          </p:cNvPr>
          <p:cNvSpPr>
            <a:spLocks noGrp="1"/>
          </p:cNvSpPr>
          <p:nvPr>
            <p:ph type="title"/>
          </p:nvPr>
        </p:nvSpPr>
        <p:spPr>
          <a:xfrm>
            <a:off x="6011918" y="4506446"/>
            <a:ext cx="1609536" cy="541500"/>
          </a:xfrm>
        </p:spPr>
        <p:txBody>
          <a:bodyPr/>
          <a:lstStyle/>
          <a:p>
            <a:r>
              <a:rPr lang="en-US" sz="1800" dirty="0">
                <a:hlinkClick r:id="rId3"/>
              </a:rPr>
              <a:t>King 5</a:t>
            </a:r>
            <a:endParaRPr lang="en-US" sz="1800" dirty="0"/>
          </a:p>
        </p:txBody>
      </p:sp>
      <p:pic>
        <p:nvPicPr>
          <p:cNvPr id="5" name="Picture 4">
            <a:extLst>
              <a:ext uri="{FF2B5EF4-FFF2-40B4-BE49-F238E27FC236}">
                <a16:creationId xmlns:a16="http://schemas.microsoft.com/office/drawing/2014/main" id="{9EAE55BD-DC16-41F3-83C2-0B76C243DDFA}"/>
              </a:ext>
            </a:extLst>
          </p:cNvPr>
          <p:cNvPicPr>
            <a:picLocks noChangeAspect="1"/>
          </p:cNvPicPr>
          <p:nvPr/>
        </p:nvPicPr>
        <p:blipFill>
          <a:blip r:embed="rId4"/>
          <a:stretch>
            <a:fillRect/>
          </a:stretch>
        </p:blipFill>
        <p:spPr>
          <a:xfrm>
            <a:off x="491915" y="1616026"/>
            <a:ext cx="8160169" cy="1911448"/>
          </a:xfrm>
          <a:prstGeom prst="rect">
            <a:avLst/>
          </a:prstGeom>
        </p:spPr>
      </p:pic>
    </p:spTree>
    <p:extLst>
      <p:ext uri="{BB962C8B-B14F-4D97-AF65-F5344CB8AC3E}">
        <p14:creationId xmlns:p14="http://schemas.microsoft.com/office/powerpoint/2010/main" val="155136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F8D80-11A1-4CFE-8865-EDDC177E259E}"/>
              </a:ext>
            </a:extLst>
          </p:cNvPr>
          <p:cNvPicPr>
            <a:picLocks noChangeAspect="1"/>
          </p:cNvPicPr>
          <p:nvPr/>
        </p:nvPicPr>
        <p:blipFill>
          <a:blip r:embed="rId3"/>
          <a:stretch>
            <a:fillRect/>
          </a:stretch>
        </p:blipFill>
        <p:spPr>
          <a:xfrm>
            <a:off x="1861939" y="533413"/>
            <a:ext cx="5588287" cy="3740342"/>
          </a:xfrm>
          <a:prstGeom prst="rect">
            <a:avLst/>
          </a:prstGeom>
        </p:spPr>
      </p:pic>
      <p:sp>
        <p:nvSpPr>
          <p:cNvPr id="6" name="TextBox 5">
            <a:extLst>
              <a:ext uri="{FF2B5EF4-FFF2-40B4-BE49-F238E27FC236}">
                <a16:creationId xmlns:a16="http://schemas.microsoft.com/office/drawing/2014/main" id="{C69D979E-EFED-44F5-A51E-C1BF1209DFBC}"/>
              </a:ext>
            </a:extLst>
          </p:cNvPr>
          <p:cNvSpPr txBox="1"/>
          <p:nvPr/>
        </p:nvSpPr>
        <p:spPr>
          <a:xfrm>
            <a:off x="6525316" y="4456198"/>
            <a:ext cx="924910" cy="307777"/>
          </a:xfrm>
          <a:prstGeom prst="rect">
            <a:avLst/>
          </a:prstGeom>
          <a:noFill/>
        </p:spPr>
        <p:txBody>
          <a:bodyPr wrap="square" rtlCol="0">
            <a:spAutoFit/>
          </a:bodyPr>
          <a:lstStyle/>
          <a:p>
            <a:r>
              <a:rPr lang="en-US" dirty="0">
                <a:latin typeface="Hammersmith One" panose="020B0604020202020204" charset="0"/>
                <a:cs typeface="Hadassah Friedlaender" panose="020B0604020202020204" pitchFamily="18" charset="-79"/>
                <a:hlinkClick r:id="rId4"/>
              </a:rPr>
              <a:t>Police1</a:t>
            </a:r>
            <a:endParaRPr lang="en-US" dirty="0">
              <a:latin typeface="Hammersmith One" panose="020B0604020202020204" charset="0"/>
              <a:cs typeface="Hadassah Friedlaender" panose="020B0604020202020204" pitchFamily="18" charset="-79"/>
            </a:endParaRPr>
          </a:p>
        </p:txBody>
      </p:sp>
    </p:spTree>
    <p:extLst>
      <p:ext uri="{BB962C8B-B14F-4D97-AF65-F5344CB8AC3E}">
        <p14:creationId xmlns:p14="http://schemas.microsoft.com/office/powerpoint/2010/main" val="3106835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0" name="Google Shape;1780;p77"/>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Your Rights</a:t>
            </a:r>
            <a:endParaRPr dirty="0"/>
          </a:p>
        </p:txBody>
      </p:sp>
      <p:sp>
        <p:nvSpPr>
          <p:cNvPr id="1781" name="Google Shape;1781;p77"/>
          <p:cNvSpPr txBox="1">
            <a:spLocks noGrp="1"/>
          </p:cNvSpPr>
          <p:nvPr>
            <p:ph type="title" idx="2"/>
          </p:nvPr>
        </p:nvSpPr>
        <p:spPr>
          <a:xfrm>
            <a:off x="2019300" y="914400"/>
            <a:ext cx="5105400" cy="12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1782" name="Google Shape;1782;p77"/>
          <p:cNvSpPr/>
          <p:nvPr/>
        </p:nvSpPr>
        <p:spPr>
          <a:xfrm>
            <a:off x="3881688" y="34386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7">
            <a:hlinkClick r:id="rId3" action="ppaction://hlinksldjump"/>
          </p:cNvPr>
          <p:cNvSpPr/>
          <p:nvPr/>
        </p:nvSpPr>
        <p:spPr>
          <a:xfrm>
            <a:off x="713225" y="548650"/>
            <a:ext cx="1606800" cy="339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chemeClr val="accent2"/>
              </a:solidFill>
              <a:latin typeface="Hammersmith One"/>
              <a:ea typeface="Hammersmith One"/>
              <a:cs typeface="Hammersmith One"/>
              <a:sym typeface="Hammersmith On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2279" name="Google Shape;2279;p102"/>
          <p:cNvSpPr/>
          <p:nvPr/>
        </p:nvSpPr>
        <p:spPr>
          <a:xfrm>
            <a:off x="452175" y="1403550"/>
            <a:ext cx="5613600" cy="283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02"/>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1A1A1A"/>
              </a:buClr>
              <a:buSzPts val="1100"/>
              <a:buFont typeface="Arial"/>
              <a:buNone/>
            </a:pPr>
            <a:r>
              <a:rPr lang="en-US" dirty="0">
                <a:latin typeface="Hammersmith One" panose="020B0604020202020204" charset="0"/>
              </a:rPr>
              <a:t>Police have Power &amp; Discretion</a:t>
            </a:r>
          </a:p>
        </p:txBody>
      </p:sp>
      <p:sp>
        <p:nvSpPr>
          <p:cNvPr id="2281" name="Google Shape;2281;p102"/>
          <p:cNvSpPr txBox="1">
            <a:spLocks noGrp="1"/>
          </p:cNvSpPr>
          <p:nvPr>
            <p:ph type="subTitle" idx="1"/>
          </p:nvPr>
        </p:nvSpPr>
        <p:spPr>
          <a:xfrm>
            <a:off x="897675" y="1577850"/>
            <a:ext cx="4809300" cy="248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1A1A1A"/>
              </a:buClr>
              <a:buSzPts val="1100"/>
              <a:buFont typeface="Arial"/>
              <a:buNone/>
            </a:pPr>
            <a:r>
              <a:rPr lang="en-US" dirty="0">
                <a:latin typeface="Hammersmith One" panose="020B0604020202020204" charset="0"/>
              </a:rPr>
              <a:t>- Our Constitutional rights &amp; Police limits to power</a:t>
            </a:r>
          </a:p>
          <a:p>
            <a:pPr marL="0" lvl="0" indent="0" algn="l" rtl="0">
              <a:spcBef>
                <a:spcPts val="0"/>
              </a:spcBef>
              <a:spcAft>
                <a:spcPts val="0"/>
              </a:spcAft>
              <a:buClr>
                <a:srgbClr val="1A1A1A"/>
              </a:buClr>
              <a:buSzPts val="1100"/>
              <a:buFont typeface="Arial"/>
              <a:buNone/>
            </a:pPr>
            <a:r>
              <a:rPr lang="en-US" dirty="0">
                <a:latin typeface="Hammersmith One" panose="020B0604020202020204" charset="0"/>
              </a:rPr>
              <a:t>- 1st amendment: freedom of speech, religion, press, assembly</a:t>
            </a:r>
          </a:p>
          <a:p>
            <a:pPr marL="0" lvl="0" indent="0" algn="l" rtl="0">
              <a:spcBef>
                <a:spcPts val="0"/>
              </a:spcBef>
              <a:spcAft>
                <a:spcPts val="0"/>
              </a:spcAft>
              <a:buClr>
                <a:srgbClr val="1A1A1A"/>
              </a:buClr>
              <a:buSzPts val="1100"/>
              <a:buFont typeface="Arial"/>
              <a:buNone/>
            </a:pPr>
            <a:r>
              <a:rPr lang="en-US" dirty="0">
                <a:latin typeface="Hammersmith One" panose="020B0604020202020204" charset="0"/>
              </a:rPr>
              <a:t>- 4th amendment: right to be free of unreasonable search and seizure</a:t>
            </a:r>
          </a:p>
          <a:p>
            <a:pPr marL="0" lvl="0" indent="0" algn="l" rtl="0">
              <a:spcBef>
                <a:spcPts val="0"/>
              </a:spcBef>
              <a:spcAft>
                <a:spcPts val="0"/>
              </a:spcAft>
              <a:buClr>
                <a:srgbClr val="1A1A1A"/>
              </a:buClr>
              <a:buSzPts val="1100"/>
              <a:buFont typeface="Arial"/>
              <a:buNone/>
            </a:pPr>
            <a:r>
              <a:rPr lang="en-US" dirty="0">
                <a:latin typeface="Hammersmith One" panose="020B0604020202020204" charset="0"/>
              </a:rPr>
              <a:t>-8th amendment: cruel &amp; unusual punishment</a:t>
            </a:r>
          </a:p>
          <a:p>
            <a:pPr marL="0" lvl="0" indent="0" algn="l" rtl="0">
              <a:spcBef>
                <a:spcPts val="0"/>
              </a:spcBef>
              <a:spcAft>
                <a:spcPts val="0"/>
              </a:spcAft>
              <a:buClr>
                <a:srgbClr val="1A1A1A"/>
              </a:buClr>
              <a:buSzPts val="1100"/>
              <a:buFont typeface="Arial"/>
              <a:buNone/>
            </a:pPr>
            <a:r>
              <a:rPr lang="en-US" dirty="0">
                <a:latin typeface="Hammersmith One" panose="020B0604020202020204" charset="0"/>
              </a:rPr>
              <a:t>-14th &amp;15th amendment: due process clause, no deprive of a person’s life, liberty, and property without due process of law</a:t>
            </a:r>
          </a:p>
        </p:txBody>
      </p:sp>
      <p:grpSp>
        <p:nvGrpSpPr>
          <p:cNvPr id="2282" name="Google Shape;2282;p102"/>
          <p:cNvGrpSpPr/>
          <p:nvPr/>
        </p:nvGrpSpPr>
        <p:grpSpPr>
          <a:xfrm rot="10800000" flipH="1">
            <a:off x="4776891" y="3572332"/>
            <a:ext cx="1696762" cy="1688828"/>
            <a:chOff x="2414491" y="671177"/>
            <a:chExt cx="1830972" cy="1822411"/>
          </a:xfrm>
        </p:grpSpPr>
        <p:sp>
          <p:nvSpPr>
            <p:cNvPr id="2283" name="Google Shape;2283;p102"/>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02"/>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02"/>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02"/>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02"/>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02"/>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02"/>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02"/>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02"/>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02"/>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02"/>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02"/>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02"/>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02"/>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02"/>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02"/>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02"/>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02"/>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02"/>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02"/>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02"/>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02"/>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02"/>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02"/>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02"/>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02"/>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02"/>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02"/>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02"/>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02"/>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02"/>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02"/>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02"/>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02"/>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3"/>
        <p:cNvGrpSpPr/>
        <p:nvPr/>
      </p:nvGrpSpPr>
      <p:grpSpPr>
        <a:xfrm>
          <a:off x="0" y="0"/>
          <a:ext cx="0" cy="0"/>
          <a:chOff x="0" y="0"/>
          <a:chExt cx="0" cy="0"/>
        </a:xfrm>
      </p:grpSpPr>
      <p:sp>
        <p:nvSpPr>
          <p:cNvPr id="1984" name="Google Shape;1984;p85"/>
          <p:cNvSpPr/>
          <p:nvPr/>
        </p:nvSpPr>
        <p:spPr>
          <a:xfrm flipH="1">
            <a:off x="1008588" y="534225"/>
            <a:ext cx="3513000" cy="4031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Hammersmith One" panose="020B0604020202020204" charset="0"/>
            </a:endParaRPr>
          </a:p>
        </p:txBody>
      </p:sp>
      <p:sp>
        <p:nvSpPr>
          <p:cNvPr id="1985" name="Google Shape;1985;p85"/>
          <p:cNvSpPr/>
          <p:nvPr/>
        </p:nvSpPr>
        <p:spPr>
          <a:xfrm rot="-2266405" flipH="1">
            <a:off x="6427723" y="2503263"/>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mmersmith One" panose="020B0604020202020204" charset="0"/>
            </a:endParaRPr>
          </a:p>
        </p:txBody>
      </p:sp>
      <p:sp>
        <p:nvSpPr>
          <p:cNvPr id="1986" name="Google Shape;1986;p85"/>
          <p:cNvSpPr/>
          <p:nvPr/>
        </p:nvSpPr>
        <p:spPr>
          <a:xfrm>
            <a:off x="5666513" y="-1056875"/>
            <a:ext cx="3967449" cy="395099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mmersmith One" panose="020B0604020202020204" charset="0"/>
            </a:endParaRPr>
          </a:p>
        </p:txBody>
      </p:sp>
      <p:sp>
        <p:nvSpPr>
          <p:cNvPr id="1987" name="Google Shape;1987;p85"/>
          <p:cNvSpPr/>
          <p:nvPr/>
        </p:nvSpPr>
        <p:spPr>
          <a:xfrm flipH="1">
            <a:off x="4993460" y="976475"/>
            <a:ext cx="1871779" cy="179602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mmersmith One" panose="020B0604020202020204" charset="0"/>
            </a:endParaRPr>
          </a:p>
        </p:txBody>
      </p:sp>
      <p:sp>
        <p:nvSpPr>
          <p:cNvPr id="1988" name="Google Shape;1988;p85"/>
          <p:cNvSpPr txBox="1"/>
          <p:nvPr/>
        </p:nvSpPr>
        <p:spPr>
          <a:xfrm flipH="1">
            <a:off x="1042416" y="998675"/>
            <a:ext cx="3360600" cy="52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a:solidFill>
                  <a:schemeClr val="accent2"/>
                </a:solidFill>
                <a:latin typeface="Hammersmith One" panose="020B0604020202020204" charset="0"/>
                <a:ea typeface="Hammersmith One"/>
                <a:cs typeface="Hammersmith One"/>
                <a:sym typeface="Hammersmith One"/>
              </a:rPr>
              <a:t>Limits to their power:</a:t>
            </a:r>
          </a:p>
        </p:txBody>
      </p:sp>
      <p:sp>
        <p:nvSpPr>
          <p:cNvPr id="1989" name="Google Shape;1989;p85"/>
          <p:cNvSpPr txBox="1"/>
          <p:nvPr/>
        </p:nvSpPr>
        <p:spPr>
          <a:xfrm flipH="1">
            <a:off x="1124712" y="1709928"/>
            <a:ext cx="3264000" cy="25491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accent2"/>
              </a:buClr>
              <a:buSzPts val="1600"/>
              <a:buFont typeface="Manjari"/>
              <a:buChar char="●"/>
            </a:pPr>
            <a:r>
              <a:rPr lang="en-US" sz="1600" dirty="0">
                <a:solidFill>
                  <a:schemeClr val="accent2"/>
                </a:solidFill>
                <a:latin typeface="Hammersmith One" panose="020B0604020202020204" charset="0"/>
                <a:ea typeface="Manjari"/>
                <a:cs typeface="Manjari"/>
                <a:sym typeface="Manjari"/>
              </a:rPr>
              <a:t>Miranda v. Arizona 1966</a:t>
            </a:r>
          </a:p>
          <a:p>
            <a:pPr marL="127000" lvl="0" algn="l" rtl="0">
              <a:spcBef>
                <a:spcPts val="0"/>
              </a:spcBef>
              <a:spcAft>
                <a:spcPts val="0"/>
              </a:spcAft>
              <a:buClr>
                <a:schemeClr val="accent2"/>
              </a:buClr>
              <a:buSzPts val="1600"/>
            </a:pPr>
            <a:r>
              <a:rPr lang="en-US" sz="1600" dirty="0">
                <a:solidFill>
                  <a:schemeClr val="accent2"/>
                </a:solidFill>
                <a:latin typeface="Hammersmith One" panose="020B0604020202020204" charset="0"/>
                <a:ea typeface="Manjari"/>
                <a:cs typeface="Manjari"/>
                <a:sym typeface="Manjari"/>
              </a:rPr>
              <a:t>o Miranda warning</a:t>
            </a:r>
          </a:p>
          <a:p>
            <a:pPr marL="457200" lvl="0" indent="-330200" algn="l" rtl="0">
              <a:spcBef>
                <a:spcPts val="0"/>
              </a:spcBef>
              <a:spcAft>
                <a:spcPts val="0"/>
              </a:spcAft>
              <a:buClr>
                <a:schemeClr val="accent2"/>
              </a:buClr>
              <a:buSzPts val="1600"/>
              <a:buFont typeface="Manjari"/>
              <a:buChar char="●"/>
            </a:pPr>
            <a:r>
              <a:rPr lang="en-US" sz="1600" dirty="0">
                <a:solidFill>
                  <a:schemeClr val="accent2"/>
                </a:solidFill>
                <a:latin typeface="Hammersmith One" panose="020B0604020202020204" charset="0"/>
                <a:ea typeface="Manjari"/>
                <a:cs typeface="Manjari"/>
                <a:sym typeface="Manjari"/>
              </a:rPr>
              <a:t>Mapp v Ohio 1961</a:t>
            </a:r>
          </a:p>
          <a:p>
            <a:pPr marL="127000" lvl="0" algn="l" rtl="0">
              <a:spcBef>
                <a:spcPts val="0"/>
              </a:spcBef>
              <a:spcAft>
                <a:spcPts val="0"/>
              </a:spcAft>
              <a:buClr>
                <a:schemeClr val="accent2"/>
              </a:buClr>
              <a:buSzPts val="1600"/>
            </a:pPr>
            <a:r>
              <a:rPr lang="en-US" sz="1600" dirty="0">
                <a:solidFill>
                  <a:schemeClr val="accent2"/>
                </a:solidFill>
                <a:latin typeface="Hammersmith One" panose="020B0604020202020204" charset="0"/>
                <a:ea typeface="Manjari"/>
                <a:cs typeface="Manjari"/>
                <a:sym typeface="Manjari"/>
              </a:rPr>
              <a:t>o (Limits on how police obtain evidence)</a:t>
            </a:r>
          </a:p>
          <a:p>
            <a:pPr marL="457200" lvl="0" indent="-330200" algn="l" rtl="0">
              <a:spcBef>
                <a:spcPts val="0"/>
              </a:spcBef>
              <a:spcAft>
                <a:spcPts val="0"/>
              </a:spcAft>
              <a:buClr>
                <a:schemeClr val="accent2"/>
              </a:buClr>
              <a:buSzPts val="1600"/>
              <a:buFont typeface="Manjari"/>
              <a:buChar char="●"/>
            </a:pPr>
            <a:r>
              <a:rPr lang="en-US" sz="1600" dirty="0">
                <a:solidFill>
                  <a:schemeClr val="accent2"/>
                </a:solidFill>
                <a:latin typeface="Hammersmith One" panose="020B0604020202020204" charset="0"/>
                <a:ea typeface="Manjari"/>
                <a:cs typeface="Manjari"/>
                <a:sym typeface="Manjari"/>
              </a:rPr>
              <a:t>Graham v Connor 1989</a:t>
            </a:r>
          </a:p>
          <a:p>
            <a:pPr marL="127000" lvl="0" algn="l" rtl="0">
              <a:spcBef>
                <a:spcPts val="0"/>
              </a:spcBef>
              <a:spcAft>
                <a:spcPts val="0"/>
              </a:spcAft>
              <a:buClr>
                <a:schemeClr val="accent2"/>
              </a:buClr>
              <a:buSzPts val="1600"/>
            </a:pPr>
            <a:r>
              <a:rPr lang="en-US" sz="1600" dirty="0">
                <a:solidFill>
                  <a:schemeClr val="accent2"/>
                </a:solidFill>
                <a:latin typeface="Hammersmith One" panose="020B0604020202020204" charset="0"/>
                <a:ea typeface="Manjari"/>
                <a:cs typeface="Manjari"/>
                <a:sym typeface="Manjari"/>
              </a:rPr>
              <a:t>o Set the reasonable standard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sp>
        <p:nvSpPr>
          <p:cNvPr id="1808" name="Google Shape;1808;p80"/>
          <p:cNvSpPr/>
          <p:nvPr/>
        </p:nvSpPr>
        <p:spPr>
          <a:xfrm>
            <a:off x="2240280" y="1100840"/>
            <a:ext cx="4648020" cy="339496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mmersmith One" panose="020B0604020202020204" charset="0"/>
            </a:endParaRPr>
          </a:p>
        </p:txBody>
      </p:sp>
      <p:sp>
        <p:nvSpPr>
          <p:cNvPr id="1809" name="Google Shape;1809;p80"/>
          <p:cNvSpPr txBox="1"/>
          <p:nvPr/>
        </p:nvSpPr>
        <p:spPr>
          <a:xfrm>
            <a:off x="2871266" y="872390"/>
            <a:ext cx="3485359" cy="534182"/>
          </a:xfrm>
          <a:prstGeom prst="rect">
            <a:avLst/>
          </a:prstGeom>
          <a:solidFill>
            <a:schemeClr val="dk2"/>
          </a:solidFill>
          <a:ln>
            <a:noFill/>
          </a:ln>
        </p:spPr>
        <p:txBody>
          <a:bodyPr spcFirstLastPara="1" wrap="square" lIns="91425" tIns="54850" rIns="91425" bIns="91425" anchor="t" anchorCtr="0">
            <a:noAutofit/>
          </a:bodyPr>
          <a:lstStyle/>
          <a:p>
            <a:pPr marL="0" lvl="0" indent="0" algn="ctr" rtl="0">
              <a:spcBef>
                <a:spcPts val="0"/>
              </a:spcBef>
              <a:spcAft>
                <a:spcPts val="0"/>
              </a:spcAft>
              <a:buNone/>
            </a:pPr>
            <a:br>
              <a:rPr lang="en" sz="1800" b="1" dirty="0">
                <a:solidFill>
                  <a:srgbClr val="FFFFFF"/>
                </a:solidFill>
                <a:latin typeface="Hammersmith One" panose="020B0604020202020204" charset="0"/>
                <a:ea typeface="Glass Antiqua"/>
                <a:cs typeface="Glass Antiqua"/>
                <a:sym typeface="Glass Antiqua"/>
              </a:rPr>
            </a:br>
            <a:endParaRPr sz="900" b="1" dirty="0">
              <a:solidFill>
                <a:srgbClr val="FFFFFF"/>
              </a:solidFill>
              <a:latin typeface="Hammersmith One" panose="020B0604020202020204" charset="0"/>
              <a:ea typeface="Glass Antiqua"/>
              <a:cs typeface="Glass Antiqua"/>
              <a:sym typeface="Glass Antiqua"/>
            </a:endParaRPr>
          </a:p>
        </p:txBody>
      </p:sp>
      <p:sp>
        <p:nvSpPr>
          <p:cNvPr id="1810" name="Google Shape;1810;p80"/>
          <p:cNvSpPr txBox="1"/>
          <p:nvPr/>
        </p:nvSpPr>
        <p:spPr>
          <a:xfrm>
            <a:off x="2758891" y="1509590"/>
            <a:ext cx="3692309" cy="260260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600"/>
              </a:spcAft>
              <a:buNone/>
            </a:pPr>
            <a:br>
              <a:rPr lang="en" sz="2000" dirty="0">
                <a:solidFill>
                  <a:schemeClr val="accent2"/>
                </a:solidFill>
                <a:latin typeface="Hammersmith One" panose="020B0604020202020204" charset="0"/>
                <a:ea typeface="Manjari"/>
                <a:cs typeface="Manjari"/>
                <a:sym typeface="Manjari"/>
              </a:rPr>
            </a:br>
            <a:r>
              <a:rPr lang="en-US" sz="2000" dirty="0">
                <a:solidFill>
                  <a:schemeClr val="accent2"/>
                </a:solidFill>
                <a:latin typeface="Hammersmith One" panose="020B0604020202020204" charset="0"/>
                <a:ea typeface="Manjari"/>
                <a:cs typeface="Manjari"/>
                <a:sym typeface="Manjari"/>
              </a:rPr>
              <a:t>Dimensions that inform police behavior:</a:t>
            </a:r>
          </a:p>
          <a:p>
            <a:pPr marL="0" lvl="0" indent="0" algn="ctr" rtl="0">
              <a:spcBef>
                <a:spcPts val="0"/>
              </a:spcBef>
              <a:spcAft>
                <a:spcPts val="1600"/>
              </a:spcAft>
              <a:buNone/>
            </a:pPr>
            <a:r>
              <a:rPr lang="en-US" sz="2000" dirty="0">
                <a:solidFill>
                  <a:schemeClr val="accent2"/>
                </a:solidFill>
                <a:latin typeface="Hammersmith One" panose="020B0604020202020204" charset="0"/>
                <a:ea typeface="Manjari"/>
                <a:cs typeface="Manjari"/>
                <a:sym typeface="Manjari"/>
              </a:rPr>
              <a:t>1. Individual</a:t>
            </a:r>
          </a:p>
          <a:p>
            <a:pPr marL="0" lvl="0" indent="0" algn="ctr" rtl="0">
              <a:spcBef>
                <a:spcPts val="0"/>
              </a:spcBef>
              <a:spcAft>
                <a:spcPts val="1600"/>
              </a:spcAft>
              <a:buNone/>
            </a:pPr>
            <a:r>
              <a:rPr lang="en-US" sz="2000" dirty="0">
                <a:solidFill>
                  <a:schemeClr val="accent2"/>
                </a:solidFill>
                <a:latin typeface="Hammersmith One" panose="020B0604020202020204" charset="0"/>
                <a:ea typeface="Manjari"/>
                <a:cs typeface="Manjari"/>
                <a:sym typeface="Manjari"/>
              </a:rPr>
              <a:t>2. Structural </a:t>
            </a:r>
          </a:p>
          <a:p>
            <a:pPr marL="0" lvl="0" indent="0" algn="ctr" rtl="0">
              <a:spcBef>
                <a:spcPts val="0"/>
              </a:spcBef>
              <a:spcAft>
                <a:spcPts val="1600"/>
              </a:spcAft>
              <a:buNone/>
            </a:pPr>
            <a:r>
              <a:rPr lang="en-US" sz="2000" dirty="0">
                <a:solidFill>
                  <a:schemeClr val="accent2"/>
                </a:solidFill>
                <a:latin typeface="Hammersmith One" panose="020B0604020202020204" charset="0"/>
                <a:ea typeface="Manjari"/>
                <a:cs typeface="Manjari"/>
                <a:sym typeface="Manjari"/>
              </a:rPr>
              <a:t>3. Legal</a:t>
            </a:r>
          </a:p>
          <a:p>
            <a:pPr marL="0" lvl="0" indent="0" algn="ctr" rtl="0">
              <a:spcBef>
                <a:spcPts val="0"/>
              </a:spcBef>
              <a:spcAft>
                <a:spcPts val="1600"/>
              </a:spcAft>
              <a:buNone/>
            </a:pPr>
            <a:endParaRPr sz="2000" dirty="0">
              <a:solidFill>
                <a:schemeClr val="accent2"/>
              </a:solidFill>
              <a:latin typeface="Hammersmith One" panose="020B0604020202020204" charset="0"/>
              <a:ea typeface="Manjari"/>
              <a:cs typeface="Manjari"/>
              <a:sym typeface="Manja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EB9C-6B8E-4534-BE54-B46E16AFA3DB}"/>
              </a:ext>
            </a:extLst>
          </p:cNvPr>
          <p:cNvSpPr>
            <a:spLocks noGrp="1"/>
          </p:cNvSpPr>
          <p:nvPr>
            <p:ph type="title"/>
          </p:nvPr>
        </p:nvSpPr>
        <p:spPr/>
        <p:txBody>
          <a:bodyPr/>
          <a:lstStyle/>
          <a:p>
            <a:r>
              <a:rPr lang="en-US" dirty="0"/>
              <a:t>Your Rights</a:t>
            </a:r>
          </a:p>
        </p:txBody>
      </p:sp>
      <p:sp>
        <p:nvSpPr>
          <p:cNvPr id="3" name="Subtitle 2">
            <a:extLst>
              <a:ext uri="{FF2B5EF4-FFF2-40B4-BE49-F238E27FC236}">
                <a16:creationId xmlns:a16="http://schemas.microsoft.com/office/drawing/2014/main" id="{A3521D45-708D-4402-977D-CC2EA3F4E585}"/>
              </a:ext>
            </a:extLst>
          </p:cNvPr>
          <p:cNvSpPr>
            <a:spLocks noGrp="1"/>
          </p:cNvSpPr>
          <p:nvPr>
            <p:ph type="subTitle" idx="1"/>
          </p:nvPr>
        </p:nvSpPr>
        <p:spPr>
          <a:xfrm>
            <a:off x="558715" y="1262539"/>
            <a:ext cx="8104437" cy="3632654"/>
          </a:xfrm>
        </p:spPr>
        <p:txBody>
          <a:bodyPr/>
          <a:lstStyle/>
          <a:p>
            <a:r>
              <a:rPr lang="en-US" dirty="0">
                <a:latin typeface="Hammersmith One" panose="020B0604020202020204" charset="0"/>
              </a:rPr>
              <a:t>You have the right to remain silent. </a:t>
            </a:r>
          </a:p>
          <a:p>
            <a:pPr marL="114300" indent="0">
              <a:buNone/>
            </a:pPr>
            <a:r>
              <a:rPr lang="en-US" dirty="0">
                <a:latin typeface="Hammersmith One" panose="020B0604020202020204" charset="0"/>
              </a:rPr>
              <a:t>	 o  Remember- anything you say can and will be used against you in a court of law. </a:t>
            </a:r>
          </a:p>
          <a:p>
            <a:pPr marL="114300" indent="0">
              <a:buNone/>
            </a:pPr>
            <a:r>
              <a:rPr lang="en-US" dirty="0">
                <a:latin typeface="Hammersmith One" panose="020B0604020202020204" charset="0"/>
              </a:rPr>
              <a:t>	 o Don’t lie </a:t>
            </a:r>
          </a:p>
          <a:p>
            <a:r>
              <a:rPr lang="en-US" dirty="0">
                <a:latin typeface="Hammersmith One" panose="020B0604020202020204" charset="0"/>
              </a:rPr>
              <a:t>You have the right to refuse to consent to a search of you or your property</a:t>
            </a:r>
          </a:p>
          <a:p>
            <a:pPr marL="114300" indent="0">
              <a:buNone/>
            </a:pPr>
            <a:r>
              <a:rPr lang="en-US" dirty="0">
                <a:latin typeface="Hammersmith One" panose="020B0604020202020204" charset="0"/>
              </a:rPr>
              <a:t>	 o  Ask the officer if you are not under arrest. If you aren’t, you’re free to go, and if the officer says yes, leave.</a:t>
            </a:r>
          </a:p>
          <a:p>
            <a:r>
              <a:rPr lang="en-US" dirty="0">
                <a:latin typeface="Hammersmith One" panose="020B0604020202020204" charset="0"/>
              </a:rPr>
              <a:t>If you are arrested, you also have the right to a lawyer.</a:t>
            </a:r>
          </a:p>
          <a:p>
            <a:pPr marL="114300" indent="0">
              <a:buNone/>
            </a:pPr>
            <a:r>
              <a:rPr lang="en-US" dirty="0">
                <a:latin typeface="Hammersmith One" panose="020B0604020202020204" charset="0"/>
              </a:rPr>
              <a:t>	 o Do not say anything or sign anything without a lawyer. </a:t>
            </a:r>
          </a:p>
          <a:p>
            <a:pPr marL="114300" indent="0">
              <a:buNone/>
            </a:pPr>
            <a:r>
              <a:rPr lang="en-US" dirty="0">
                <a:latin typeface="Hammersmith One" panose="020B0604020202020204" charset="0"/>
              </a:rPr>
              <a:t>o Do not resist arrest.</a:t>
            </a:r>
          </a:p>
          <a:p>
            <a:pPr marL="114300" indent="0">
              <a:buNone/>
            </a:pPr>
            <a:r>
              <a:rPr lang="en-US" dirty="0">
                <a:latin typeface="Hammersmith One" panose="020B0604020202020204" charset="0"/>
              </a:rPr>
              <a:t>o Be polite, don’t panic</a:t>
            </a:r>
          </a:p>
          <a:p>
            <a:pPr marL="114300" indent="0">
              <a:buNone/>
            </a:pPr>
            <a:r>
              <a:rPr lang="en-US" dirty="0">
                <a:latin typeface="Hammersmith One" panose="020B0604020202020204" charset="0"/>
              </a:rPr>
              <a:t>o Remember- You have constitutional rights.</a:t>
            </a:r>
          </a:p>
          <a:p>
            <a:pPr marL="114300" indent="0">
              <a:buNone/>
            </a:pPr>
            <a:endParaRPr lang="en-US" dirty="0">
              <a:latin typeface="Hammersmith One" panose="020B0604020202020204" charset="0"/>
            </a:endParaRPr>
          </a:p>
        </p:txBody>
      </p:sp>
    </p:spTree>
    <p:extLst>
      <p:ext uri="{BB962C8B-B14F-4D97-AF65-F5344CB8AC3E}">
        <p14:creationId xmlns:p14="http://schemas.microsoft.com/office/powerpoint/2010/main" val="195857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87"/>
        <p:cNvGrpSpPr/>
        <p:nvPr/>
      </p:nvGrpSpPr>
      <p:grpSpPr>
        <a:xfrm>
          <a:off x="0" y="0"/>
          <a:ext cx="0" cy="0"/>
          <a:chOff x="0" y="0"/>
          <a:chExt cx="0" cy="0"/>
        </a:xfrm>
      </p:grpSpPr>
      <p:sp>
        <p:nvSpPr>
          <p:cNvPr id="1388" name="Google Shape;1388;p62"/>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Parole</a:t>
            </a:r>
            <a:r>
              <a:rPr lang="en" dirty="0">
                <a:solidFill>
                  <a:schemeClr val="accent2"/>
                </a:solidFill>
              </a:rPr>
              <a:t> </a:t>
            </a:r>
            <a:endParaRPr dirty="0">
              <a:solidFill>
                <a:schemeClr val="accent2"/>
              </a:solidFill>
            </a:endParaRPr>
          </a:p>
        </p:txBody>
      </p:sp>
      <p:sp>
        <p:nvSpPr>
          <p:cNvPr id="1389" name="Google Shape;1389;p62"/>
          <p:cNvSpPr txBox="1">
            <a:spLocks noGrp="1"/>
          </p:cNvSpPr>
          <p:nvPr>
            <p:ph type="title" idx="2"/>
          </p:nvPr>
        </p:nvSpPr>
        <p:spPr>
          <a:xfrm>
            <a:off x="2019300" y="914400"/>
            <a:ext cx="5105400" cy="12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1390" name="Google Shape;1390;p62"/>
          <p:cNvSpPr/>
          <p:nvPr/>
        </p:nvSpPr>
        <p:spPr>
          <a:xfrm>
            <a:off x="3881688" y="34386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2">
            <a:hlinkClick r:id="rId3" action="ppaction://hlinksldjump"/>
          </p:cNvPr>
          <p:cNvSpPr/>
          <p:nvPr/>
        </p:nvSpPr>
        <p:spPr>
          <a:xfrm>
            <a:off x="2577825" y="3950325"/>
            <a:ext cx="1606800" cy="339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chemeClr val="accent2"/>
              </a:solidFill>
              <a:latin typeface="Hammersmith One"/>
              <a:ea typeface="Hammersmith One"/>
              <a:cs typeface="Hammersmith One"/>
              <a:sym typeface="Hammersmith One"/>
            </a:endParaRPr>
          </a:p>
        </p:txBody>
      </p:sp>
      <p:sp>
        <p:nvSpPr>
          <p:cNvPr id="1392" name="Google Shape;1392;p62">
            <a:hlinkClick r:id="rId4" action="ppaction://hlinksldjump"/>
          </p:cNvPr>
          <p:cNvSpPr/>
          <p:nvPr/>
        </p:nvSpPr>
        <p:spPr>
          <a:xfrm>
            <a:off x="4959375" y="3950325"/>
            <a:ext cx="1606800" cy="339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chemeClr val="accent2"/>
              </a:solidFill>
              <a:latin typeface="Hammersmith One"/>
              <a:ea typeface="Hammersmith One"/>
              <a:cs typeface="Hammersmith One"/>
              <a:sym typeface="Hammersmith On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2415" name="Google Shape;2415;p112"/>
          <p:cNvSpPr txBox="1">
            <a:spLocks noGrp="1"/>
          </p:cNvSpPr>
          <p:nvPr>
            <p:ph type="title"/>
          </p:nvPr>
        </p:nvSpPr>
        <p:spPr>
          <a:xfrm>
            <a:off x="1356360" y="972324"/>
            <a:ext cx="5711425" cy="27233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Questions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1"/>
        <p:cNvGrpSpPr/>
        <p:nvPr/>
      </p:nvGrpSpPr>
      <p:grpSpPr>
        <a:xfrm>
          <a:off x="0" y="0"/>
          <a:ext cx="0" cy="0"/>
          <a:chOff x="0" y="0"/>
          <a:chExt cx="0" cy="0"/>
        </a:xfrm>
      </p:grpSpPr>
      <p:sp>
        <p:nvSpPr>
          <p:cNvPr id="1362" name="Google Shape;1362;p58"/>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Parole</a:t>
            </a:r>
            <a:endParaRPr dirty="0"/>
          </a:p>
        </p:txBody>
      </p:sp>
      <p:sp>
        <p:nvSpPr>
          <p:cNvPr id="1363" name="Google Shape;1363;p58"/>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2400" dirty="0">
                <a:solidFill>
                  <a:schemeClr val="bg2"/>
                </a:solidFill>
                <a:effectLst/>
                <a:latin typeface="Hammersmith One" panose="020B0604020202020204" charset="0"/>
                <a:ea typeface="Calibri" panose="020F0502020204030204" pitchFamily="34" charset="0"/>
                <a:cs typeface="Times New Roman" panose="02020603050405020304" pitchFamily="18" charset="0"/>
              </a:rPr>
              <a:t>Parole is releasing prisoners before completing a sentence</a:t>
            </a:r>
            <a:endParaRPr lang="en-US" sz="2000" dirty="0">
              <a:solidFill>
                <a:schemeClr val="bg2"/>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Hammersmith One" panose="020B0604020202020204" charset="0"/>
                <a:ea typeface="Calibri" panose="020F0502020204030204" pitchFamily="34" charset="0"/>
                <a:cs typeface="Times New Roman" panose="02020603050405020304" pitchFamily="18" charset="0"/>
              </a:rPr>
              <a:t>Still under the umbrella of the Criminal Justice System(CJS) </a:t>
            </a:r>
            <a:endParaRPr lang="en-US" sz="2000"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Hammersmith One" panose="020B0604020202020204" charset="0"/>
                <a:ea typeface="Calibri" panose="020F0502020204030204" pitchFamily="34" charset="0"/>
                <a:cs typeface="Times New Roman" panose="02020603050405020304" pitchFamily="18" charset="0"/>
              </a:rPr>
              <a:t>Supervised by a parole officer</a:t>
            </a:r>
            <a:endParaRPr lang="en-US" sz="2000"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Hammersmith One" panose="020B0604020202020204" charset="0"/>
                <a:ea typeface="Calibri" panose="020F0502020204030204" pitchFamily="34" charset="0"/>
                <a:cs typeface="Times New Roman" panose="02020603050405020304" pitchFamily="18" charset="0"/>
              </a:rPr>
              <a:t>NOT THE SAME AS PROBATION</a:t>
            </a:r>
            <a:endParaRPr lang="en-US" sz="2000"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Hammersmith One" panose="020B0604020202020204" charset="0"/>
                <a:ea typeface="Calibri" panose="020F0502020204030204" pitchFamily="34" charset="0"/>
                <a:cs typeface="Times New Roman" panose="02020603050405020304" pitchFamily="18" charset="0"/>
              </a:rPr>
              <a:t>Parole has a record, time spent in prison</a:t>
            </a:r>
            <a:endParaRPr lang="en-US" sz="2000" dirty="0">
              <a:effectLst/>
              <a:latin typeface="Hammersmith One" panose="020B0604020202020204" charset="0"/>
              <a:ea typeface="Calibri" panose="020F0502020204030204" pitchFamily="34" charset="0"/>
              <a:cs typeface="Times New Roman" panose="02020603050405020304" pitchFamily="18" charset="0"/>
            </a:endParaRPr>
          </a:p>
          <a:p>
            <a:pPr marL="0" lvl="0" indent="0" algn="l" rtl="0">
              <a:spcBef>
                <a:spcPts val="1600"/>
              </a:spcBef>
              <a:spcAft>
                <a:spcPts val="1600"/>
              </a:spcAft>
              <a:buNone/>
            </a:pPr>
            <a:endParaRPr lang="en-US" sz="3200" dirty="0">
              <a:solidFill>
                <a:schemeClr val="accent2"/>
              </a:solidFill>
              <a:latin typeface="Hammersmith One" panose="020B0604020202020204" charset="0"/>
            </a:endParaRPr>
          </a:p>
        </p:txBody>
      </p:sp>
      <p:sp>
        <p:nvSpPr>
          <p:cNvPr id="1364" name="Google Shape;1364;p58"/>
          <p:cNvSpPr/>
          <p:nvPr/>
        </p:nvSpPr>
        <p:spPr>
          <a:xfrm>
            <a:off x="812919" y="2519656"/>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8"/>
        <p:cNvGrpSpPr/>
        <p:nvPr/>
      </p:nvGrpSpPr>
      <p:grpSpPr>
        <a:xfrm>
          <a:off x="0" y="0"/>
          <a:ext cx="0" cy="0"/>
          <a:chOff x="0" y="0"/>
          <a:chExt cx="0" cy="0"/>
        </a:xfrm>
      </p:grpSpPr>
      <p:sp>
        <p:nvSpPr>
          <p:cNvPr id="1369" name="Google Shape;1369;p5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effectLst/>
                <a:latin typeface="Hammersmith One" panose="020B0604020202020204" charset="0"/>
                <a:ea typeface="Calibri" panose="020F0502020204030204" pitchFamily="34" charset="0"/>
                <a:cs typeface="Times New Roman" panose="02020603050405020304" pitchFamily="18" charset="0"/>
              </a:rPr>
              <a:t>Types of Parole</a:t>
            </a:r>
            <a:endParaRPr dirty="0"/>
          </a:p>
        </p:txBody>
      </p:sp>
      <p:sp>
        <p:nvSpPr>
          <p:cNvPr id="1370" name="Google Shape;1370;p5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Hammersmith One" panose="020B0604020202020204" charset="0"/>
                <a:ea typeface="Calibri" panose="020F0502020204030204" pitchFamily="34" charset="0"/>
                <a:cs typeface="Times New Roman" panose="02020603050405020304" pitchFamily="18" charset="0"/>
              </a:rPr>
              <a:t>Unconditional release (no parole)</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Hammersmith One" panose="020B0604020202020204" charset="0"/>
                <a:ea typeface="Calibri" panose="020F0502020204030204" pitchFamily="34" charset="0"/>
                <a:cs typeface="Times New Roman" panose="02020603050405020304" pitchFamily="18" charset="0"/>
              </a:rPr>
              <a:t>No requirements post leaving incarceration (~1/5)</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Hammersmith One" panose="020B0604020202020204" charset="0"/>
                <a:ea typeface="Calibri" panose="020F0502020204030204" pitchFamily="34" charset="0"/>
                <a:cs typeface="Times New Roman" panose="02020603050405020304" pitchFamily="18" charset="0"/>
              </a:rPr>
              <a:t>Discretionary parole </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Hammersmith One" panose="020B0604020202020204" charset="0"/>
                <a:ea typeface="Calibri" panose="020F0502020204030204" pitchFamily="34" charset="0"/>
                <a:cs typeface="Times New Roman" panose="02020603050405020304" pitchFamily="18" charset="0"/>
              </a:rPr>
              <a:t>Parole granted by parole board’s discretion </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Hammersmith One" panose="020B0604020202020204" charset="0"/>
                <a:ea typeface="Calibri" panose="020F0502020204030204" pitchFamily="34" charset="0"/>
                <a:cs typeface="Times New Roman" panose="02020603050405020304" pitchFamily="18" charset="0"/>
              </a:rPr>
              <a:t>Mandatory parole</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Hammersmith One" panose="020B0604020202020204" charset="0"/>
                <a:ea typeface="Calibri" panose="020F0502020204030204" pitchFamily="34" charset="0"/>
                <a:cs typeface="Times New Roman" panose="02020603050405020304" pitchFamily="18" charset="0"/>
              </a:rPr>
              <a:t>Automatic parole set for a period of time, for almost all inmates</a:t>
            </a:r>
            <a:endParaRPr lang="en-US" dirty="0">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Hammersmith One" panose="020B0604020202020204" charset="0"/>
                <a:ea typeface="Calibri" panose="020F0502020204030204" pitchFamily="34" charset="0"/>
                <a:cs typeface="Times New Roman" panose="02020603050405020304" pitchFamily="18" charset="0"/>
              </a:rPr>
              <a:t>About ½ of states have this </a:t>
            </a:r>
            <a:endParaRPr lang="en-US" dirty="0">
              <a:effectLst/>
              <a:latin typeface="Hammersmith One"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8"/>
        <p:cNvGrpSpPr/>
        <p:nvPr/>
      </p:nvGrpSpPr>
      <p:grpSpPr>
        <a:xfrm>
          <a:off x="0" y="0"/>
          <a:ext cx="0" cy="0"/>
          <a:chOff x="0" y="0"/>
          <a:chExt cx="0" cy="0"/>
        </a:xfrm>
      </p:grpSpPr>
      <p:sp>
        <p:nvSpPr>
          <p:cNvPr id="1369" name="Google Shape;1369;p5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effectLst/>
                <a:latin typeface="Hammersmith One" panose="020B0604020202020204" charset="0"/>
                <a:ea typeface="Calibri" panose="020F0502020204030204" pitchFamily="34" charset="0"/>
                <a:cs typeface="Times New Roman" panose="02020603050405020304" pitchFamily="18" charset="0"/>
              </a:rPr>
              <a:t>Board of Parole</a:t>
            </a:r>
            <a:endParaRPr dirty="0"/>
          </a:p>
        </p:txBody>
      </p:sp>
      <p:sp>
        <p:nvSpPr>
          <p:cNvPr id="1370" name="Google Shape;1370;p5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0"/>
              </a:spcAft>
              <a:buFont typeface="Calibri" panose="020F0502020204030204" pitchFamily="34" charset="0"/>
              <a:buChar char="-"/>
            </a:pPr>
            <a:r>
              <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Who makes up this board?</a:t>
            </a:r>
          </a:p>
          <a:p>
            <a:pPr marL="342900" marR="0" lvl="0" indent="-342900">
              <a:lnSpc>
                <a:spcPct val="107000"/>
              </a:lnSpc>
              <a:spcBef>
                <a:spcPts val="0"/>
              </a:spcBef>
              <a:spcAft>
                <a:spcPts val="0"/>
              </a:spcAft>
              <a:buFont typeface="Calibri" panose="020F0502020204030204" pitchFamily="34" charset="0"/>
              <a:buChar char="-"/>
            </a:pPr>
            <a:r>
              <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Only </a:t>
            </a:r>
            <a:r>
              <a:rPr lang="en-US" sz="1800" dirty="0">
                <a:solidFill>
                  <a:schemeClr val="bg2">
                    <a:lumMod val="75000"/>
                  </a:schemeClr>
                </a:solidFill>
                <a:latin typeface="Hammersmith One" panose="020B0604020202020204" charset="0"/>
                <a:ea typeface="Calibri" panose="020F0502020204030204" pitchFamily="34" charset="0"/>
                <a:cs typeface="Times New Roman" panose="02020603050405020304" pitchFamily="18" charset="0"/>
              </a:rPr>
              <a:t>have a board with </a:t>
            </a:r>
            <a:r>
              <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discretionary parole</a:t>
            </a:r>
          </a:p>
          <a:p>
            <a:pPr marL="800100" lvl="1" indent="-342900">
              <a:lnSpc>
                <a:spcPct val="107000"/>
              </a:lnSpc>
              <a:buFont typeface="Calibri" panose="020F0502020204030204" pitchFamily="34" charset="0"/>
              <a:buChar char="-"/>
            </a:pPr>
            <a:r>
              <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A panel is made up of people appointed by a governor </a:t>
            </a:r>
          </a:p>
          <a:p>
            <a:pPr marL="800100" lvl="1" indent="-342900">
              <a:lnSpc>
                <a:spcPct val="107000"/>
              </a:lnSpc>
              <a:buFont typeface="Calibri" panose="020F0502020204030204" pitchFamily="34" charset="0"/>
              <a:buChar char="-"/>
            </a:pPr>
            <a:r>
              <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These people grant or deny (deny majority of the time)</a:t>
            </a:r>
          </a:p>
          <a:p>
            <a:pPr marL="800100" lvl="1" indent="-342900">
              <a:lnSpc>
                <a:spcPct val="107000"/>
              </a:lnSpc>
              <a:buFont typeface="Calibri" panose="020F0502020204030204" pitchFamily="34" charset="0"/>
              <a:buChar char="-"/>
            </a:pPr>
            <a:r>
              <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They have varying expertise</a:t>
            </a:r>
            <a:endParaRPr lang="en-US" sz="1800" dirty="0">
              <a:solidFill>
                <a:schemeClr val="bg2">
                  <a:lumMod val="75000"/>
                </a:schemeClr>
              </a:solidFill>
              <a:latin typeface="Hammersmith One" panose="020B0604020202020204" charset="0"/>
              <a:ea typeface="Calibri" panose="020F0502020204030204" pitchFamily="34" charset="0"/>
              <a:cs typeface="Times New Roman" panose="02020603050405020304" pitchFamily="18" charset="0"/>
            </a:endParaRPr>
          </a:p>
          <a:p>
            <a:pPr marL="800100" lvl="1" indent="-342900">
              <a:lnSpc>
                <a:spcPct val="107000"/>
              </a:lnSpc>
              <a:buFont typeface="Calibri" panose="020F0502020204030204" pitchFamily="34" charset="0"/>
              <a:buChar char="-"/>
            </a:pPr>
            <a:endPar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a:p>
            <a:pPr marL="457200" lvl="1" indent="0">
              <a:lnSpc>
                <a:spcPct val="107000"/>
              </a:lnSpc>
              <a:buNone/>
            </a:pPr>
            <a:r>
              <a:rPr lang="en-US" sz="1800" dirty="0">
                <a:effectLst/>
                <a:latin typeface="Hammersmith One" panose="020B0604020202020204" charset="0"/>
                <a:ea typeface="Calibri" panose="020F0502020204030204" pitchFamily="34" charset="0"/>
                <a:cs typeface="Times New Roman" panose="02020603050405020304" pitchFamily="18" charset="0"/>
              </a:rPr>
              <a:t>Is this equitable? Not really. </a:t>
            </a:r>
          </a:p>
        </p:txBody>
      </p:sp>
    </p:spTree>
    <p:extLst>
      <p:ext uri="{BB962C8B-B14F-4D97-AF65-F5344CB8AC3E}">
        <p14:creationId xmlns:p14="http://schemas.microsoft.com/office/powerpoint/2010/main" val="26471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6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Factors Considered</a:t>
            </a:r>
            <a:endParaRPr dirty="0"/>
          </a:p>
        </p:txBody>
      </p:sp>
      <p:sp>
        <p:nvSpPr>
          <p:cNvPr id="1383" name="Google Shape;1383;p61"/>
          <p:cNvSpPr txBox="1">
            <a:spLocks noGrp="1"/>
          </p:cNvSpPr>
          <p:nvPr>
            <p:ph type="subTitle" idx="1"/>
          </p:nvPr>
        </p:nvSpPr>
        <p:spPr>
          <a:xfrm>
            <a:off x="799960" y="1177675"/>
            <a:ext cx="3504026" cy="359402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latin typeface="Hammersmith One" panose="020B0604020202020204" charset="0"/>
              </a:rPr>
              <a:t>Factors to decision making:</a:t>
            </a:r>
          </a:p>
          <a:p>
            <a:pPr marL="285750" lvl="0" indent="-285750" algn="l" rtl="0">
              <a:spcBef>
                <a:spcPts val="0"/>
              </a:spcBef>
              <a:spcAft>
                <a:spcPts val="0"/>
              </a:spcAft>
              <a:buFont typeface="Hammersmith One" panose="020B0604020202020204" charset="0"/>
              <a:buChar char="‾"/>
            </a:pPr>
            <a:r>
              <a:rPr lang="en-US" sz="2800" dirty="0">
                <a:latin typeface="Hammersmith One" panose="020B0604020202020204" charset="0"/>
              </a:rPr>
              <a:t>Rehabilitation </a:t>
            </a:r>
          </a:p>
          <a:p>
            <a:pPr marL="285750" lvl="0" indent="-285750" algn="l" rtl="0">
              <a:spcBef>
                <a:spcPts val="0"/>
              </a:spcBef>
              <a:spcAft>
                <a:spcPts val="0"/>
              </a:spcAft>
              <a:buFont typeface="Hammersmith One" panose="020B0604020202020204" charset="0"/>
              <a:buChar char="‾"/>
            </a:pPr>
            <a:r>
              <a:rPr lang="en-US" sz="2800" dirty="0">
                <a:latin typeface="Hammersmith One" panose="020B0604020202020204" charset="0"/>
              </a:rPr>
              <a:t>Ties to communities</a:t>
            </a:r>
          </a:p>
          <a:p>
            <a:pPr marL="0" lvl="0" indent="0" algn="l" rtl="0">
              <a:spcBef>
                <a:spcPts val="0"/>
              </a:spcBef>
              <a:spcAft>
                <a:spcPts val="0"/>
              </a:spcAft>
              <a:buNone/>
            </a:pPr>
            <a:endParaRPr lang="en-US" sz="2800" dirty="0">
              <a:latin typeface="Hammersmith One" panose="020B0604020202020204" charset="0"/>
            </a:endParaRPr>
          </a:p>
        </p:txBody>
      </p:sp>
      <p:sp>
        <p:nvSpPr>
          <p:cNvPr id="6" name="TextBox 5">
            <a:extLst>
              <a:ext uri="{FF2B5EF4-FFF2-40B4-BE49-F238E27FC236}">
                <a16:creationId xmlns:a16="http://schemas.microsoft.com/office/drawing/2014/main" id="{F3EFE89C-666A-407F-9F8C-7A9CDE2EC2C5}"/>
              </a:ext>
            </a:extLst>
          </p:cNvPr>
          <p:cNvSpPr txBox="1"/>
          <p:nvPr/>
        </p:nvSpPr>
        <p:spPr>
          <a:xfrm>
            <a:off x="4465444" y="1177675"/>
            <a:ext cx="3504026" cy="3416320"/>
          </a:xfrm>
          <a:prstGeom prst="rect">
            <a:avLst/>
          </a:prstGeom>
          <a:noFill/>
        </p:spPr>
        <p:txBody>
          <a:bodyPr wrap="square">
            <a:spAutoFit/>
          </a:bodyPr>
          <a:lstStyle/>
          <a:p>
            <a:pPr marL="0" lvl="0" indent="0" algn="l" rtl="0">
              <a:spcBef>
                <a:spcPts val="0"/>
              </a:spcBef>
              <a:spcAft>
                <a:spcPts val="0"/>
              </a:spcAft>
              <a:buNone/>
            </a:pPr>
            <a:r>
              <a:rPr lang="en-US" sz="2400" dirty="0">
                <a:solidFill>
                  <a:schemeClr val="bg2"/>
                </a:solidFill>
                <a:latin typeface="Hammersmith One" panose="020B0604020202020204" charset="0"/>
              </a:rPr>
              <a:t>Additional considerations:</a:t>
            </a:r>
          </a:p>
          <a:p>
            <a:pPr marL="0" lvl="0" indent="0" algn="l" rtl="0">
              <a:spcBef>
                <a:spcPts val="0"/>
              </a:spcBef>
              <a:spcAft>
                <a:spcPts val="0"/>
              </a:spcAft>
              <a:buNone/>
            </a:pPr>
            <a:r>
              <a:rPr lang="en-US" sz="2400" dirty="0">
                <a:solidFill>
                  <a:schemeClr val="bg2"/>
                </a:solidFill>
                <a:latin typeface="Hammersmith One" panose="020B0604020202020204" charset="0"/>
              </a:rPr>
              <a:t>- Nature of offense</a:t>
            </a:r>
          </a:p>
          <a:p>
            <a:pPr marL="0" lvl="0" indent="0" algn="l" rtl="0">
              <a:spcBef>
                <a:spcPts val="0"/>
              </a:spcBef>
              <a:spcAft>
                <a:spcPts val="0"/>
              </a:spcAft>
              <a:buNone/>
            </a:pPr>
            <a:r>
              <a:rPr lang="en-US" sz="2400" dirty="0">
                <a:solidFill>
                  <a:schemeClr val="bg2"/>
                </a:solidFill>
                <a:latin typeface="Hammersmith One" panose="020B0604020202020204" charset="0"/>
              </a:rPr>
              <a:t>- Criminal history</a:t>
            </a:r>
          </a:p>
          <a:p>
            <a:pPr marL="0" lvl="0" indent="0" algn="l" rtl="0">
              <a:spcBef>
                <a:spcPts val="0"/>
              </a:spcBef>
              <a:spcAft>
                <a:spcPts val="0"/>
              </a:spcAft>
              <a:buNone/>
            </a:pPr>
            <a:r>
              <a:rPr lang="en-US" sz="2400" dirty="0">
                <a:solidFill>
                  <a:schemeClr val="bg2"/>
                </a:solidFill>
                <a:latin typeface="Hammersmith One" panose="020B0604020202020204" charset="0"/>
              </a:rPr>
              <a:t>- Are they sorry?</a:t>
            </a:r>
          </a:p>
          <a:p>
            <a:pPr marL="0" lvl="0" indent="0" algn="l" rtl="0">
              <a:spcBef>
                <a:spcPts val="0"/>
              </a:spcBef>
              <a:spcAft>
                <a:spcPts val="0"/>
              </a:spcAft>
              <a:buNone/>
            </a:pPr>
            <a:r>
              <a:rPr lang="en-US" sz="2400" dirty="0">
                <a:solidFill>
                  <a:schemeClr val="bg2"/>
                </a:solidFill>
                <a:latin typeface="Hammersmith One" panose="020B0604020202020204" charset="0"/>
              </a:rPr>
              <a:t>- Mental health</a:t>
            </a:r>
          </a:p>
          <a:p>
            <a:pPr marL="0" lvl="0" indent="0" algn="l" rtl="0">
              <a:spcBef>
                <a:spcPts val="0"/>
              </a:spcBef>
              <a:spcAft>
                <a:spcPts val="0"/>
              </a:spcAft>
              <a:buNone/>
            </a:pPr>
            <a:r>
              <a:rPr lang="en-US" sz="2400" dirty="0">
                <a:solidFill>
                  <a:schemeClr val="bg2"/>
                </a:solidFill>
                <a:latin typeface="Hammersmith One" panose="020B0604020202020204" charset="0"/>
              </a:rPr>
              <a:t>- In-prison conduct reports</a:t>
            </a:r>
          </a:p>
          <a:p>
            <a:pPr marL="0" lvl="0" indent="0" algn="l" rtl="0">
              <a:spcBef>
                <a:spcPts val="0"/>
              </a:spcBef>
              <a:spcAft>
                <a:spcPts val="0"/>
              </a:spcAft>
              <a:buNone/>
            </a:pPr>
            <a:r>
              <a:rPr lang="en-US" sz="2400" dirty="0">
                <a:solidFill>
                  <a:schemeClr val="bg2"/>
                </a:solidFill>
                <a:latin typeface="Hammersmith One" panose="020B0604020202020204" charset="0"/>
              </a:rPr>
              <a:t>- Plans for parole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6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effectLst/>
                <a:latin typeface="Hammersmith One" panose="020B0604020202020204" charset="0"/>
                <a:ea typeface="Calibri" panose="020F0502020204030204" pitchFamily="34" charset="0"/>
                <a:cs typeface="Times New Roman" panose="02020603050405020304" pitchFamily="18" charset="0"/>
              </a:rPr>
              <a:t>Parole conditions</a:t>
            </a:r>
            <a:endParaRPr dirty="0">
              <a:latin typeface="Hammersmith One" panose="020B0604020202020204" charset="0"/>
            </a:endParaRPr>
          </a:p>
        </p:txBody>
      </p:sp>
      <p:sp>
        <p:nvSpPr>
          <p:cNvPr id="1383" name="Google Shape;1383;p61"/>
          <p:cNvSpPr txBox="1">
            <a:spLocks noGrp="1"/>
          </p:cNvSpPr>
          <p:nvPr>
            <p:ph type="subTitle" idx="1"/>
          </p:nvPr>
        </p:nvSpPr>
        <p:spPr>
          <a:xfrm>
            <a:off x="989145" y="1177675"/>
            <a:ext cx="6241971" cy="3442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20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General conditions</a:t>
            </a:r>
            <a:endPar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Reporting </a:t>
            </a:r>
            <a:endPar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Employment </a:t>
            </a:r>
            <a:endPar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No new criminal violations</a:t>
            </a:r>
            <a:endPar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No firearms</a:t>
            </a:r>
            <a:endPar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Permission to change residence</a:t>
            </a:r>
            <a:endPar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0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rPr>
              <a:t>These things can have waivers if not possible, example being if they are on disability and cannot work</a:t>
            </a:r>
            <a:endParaRPr lang="en-US" sz="1800" dirty="0">
              <a:solidFill>
                <a:schemeClr val="bg2">
                  <a:lumMod val="75000"/>
                </a:schemeClr>
              </a:solidFill>
              <a:effectLst/>
              <a:latin typeface="Hammersmith One"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14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BDA4C-AC6E-42AA-95F8-28236F165C59}"/>
              </a:ext>
            </a:extLst>
          </p:cNvPr>
          <p:cNvPicPr>
            <a:picLocks noChangeAspect="1"/>
          </p:cNvPicPr>
          <p:nvPr/>
        </p:nvPicPr>
        <p:blipFill>
          <a:blip r:embed="rId2"/>
          <a:stretch>
            <a:fillRect/>
          </a:stretch>
        </p:blipFill>
        <p:spPr>
          <a:xfrm>
            <a:off x="2564525" y="197997"/>
            <a:ext cx="3428302" cy="4747506"/>
          </a:xfrm>
          <a:prstGeom prst="rect">
            <a:avLst/>
          </a:prstGeom>
        </p:spPr>
      </p:pic>
    </p:spTree>
    <p:extLst>
      <p:ext uri="{BB962C8B-B14F-4D97-AF65-F5344CB8AC3E}">
        <p14:creationId xmlns:p14="http://schemas.microsoft.com/office/powerpoint/2010/main" val="1159420345"/>
      </p:ext>
    </p:extLst>
  </p:cSld>
  <p:clrMapOvr>
    <a:masterClrMapping/>
  </p:clrMapOvr>
</p:sld>
</file>

<file path=ppt/theme/theme1.xml><?xml version="1.0" encoding="utf-8"?>
<a:theme xmlns:a="http://schemas.openxmlformats.org/drawingml/2006/main" name="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Elegant Education Pack for Students by Slidesgo</Template>
  <TotalTime>2214</TotalTime>
  <Words>1846</Words>
  <Application>Microsoft Office PowerPoint</Application>
  <PresentationFormat>On-screen Show (16:9)</PresentationFormat>
  <Paragraphs>230</Paragraphs>
  <Slides>30</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Hammersmith One</vt:lpstr>
      <vt:lpstr>Courier New</vt:lpstr>
      <vt:lpstr>Nunito</vt:lpstr>
      <vt:lpstr>Ubuntu</vt:lpstr>
      <vt:lpstr>Georgia</vt:lpstr>
      <vt:lpstr>Manjari</vt:lpstr>
      <vt:lpstr>Arial</vt:lpstr>
      <vt:lpstr>Calibri</vt:lpstr>
      <vt:lpstr>Titillium Web</vt:lpstr>
      <vt:lpstr>Roboto</vt:lpstr>
      <vt:lpstr>Elegant Education Pack for Students by Slidesgo</vt:lpstr>
      <vt:lpstr>Quick Lesson(s)</vt:lpstr>
      <vt:lpstr>What we’ll be covering</vt:lpstr>
      <vt:lpstr>Parole </vt:lpstr>
      <vt:lpstr>Parole</vt:lpstr>
      <vt:lpstr>Types of Parole</vt:lpstr>
      <vt:lpstr>Board of Parole</vt:lpstr>
      <vt:lpstr>Factors Considered</vt:lpstr>
      <vt:lpstr>Parole conditions</vt:lpstr>
      <vt:lpstr>PowerPoint Presentation</vt:lpstr>
      <vt:lpstr>PowerPoint Presentation</vt:lpstr>
      <vt:lpstr>PowerPoint Presentation</vt:lpstr>
      <vt:lpstr>Police Misconduct</vt:lpstr>
      <vt:lpstr>PowerPoint Presentation</vt:lpstr>
      <vt:lpstr>PowerPoint Presentation</vt:lpstr>
      <vt:lpstr>PowerPoint Presentation</vt:lpstr>
      <vt:lpstr>PowerPoint Presentation</vt:lpstr>
      <vt:lpstr>Styles Matter</vt:lpstr>
      <vt:lpstr>PowerPoint Presentation</vt:lpstr>
      <vt:lpstr>PowerPoint Presentation</vt:lpstr>
      <vt:lpstr>PowerPoint Presentation</vt:lpstr>
      <vt:lpstr>Laws</vt:lpstr>
      <vt:lpstr>PowerPoint Presentation</vt:lpstr>
      <vt:lpstr>King 5</vt:lpstr>
      <vt:lpstr>PowerPoint Presentation</vt:lpstr>
      <vt:lpstr>Your Rights</vt:lpstr>
      <vt:lpstr>Police have Power &amp; Discretion</vt:lpstr>
      <vt:lpstr>PowerPoint Presentation</vt:lpstr>
      <vt:lpstr>PowerPoint Presentation</vt:lpstr>
      <vt:lpstr>Your Rights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Lesson(s)</dc:title>
  <dc:creator>Alazar, Semay</dc:creator>
  <cp:lastModifiedBy>Alazar, Semay</cp:lastModifiedBy>
  <cp:revision>6</cp:revision>
  <dcterms:created xsi:type="dcterms:W3CDTF">2022-02-17T04:47:50Z</dcterms:created>
  <dcterms:modified xsi:type="dcterms:W3CDTF">2022-02-20T06:39:13Z</dcterms:modified>
</cp:coreProperties>
</file>