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1364"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6C26B-8395-498D-9411-0114B18B5E39}" type="datetimeFigureOut">
              <a:rPr lang="en-US" smtClean="0"/>
              <a:t>12/8/2021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6837D-A4B6-47C5-A03D-D36F2C21E964}" type="slidenum">
              <a:rPr lang="en-US" smtClean="0"/>
              <a:t>‹#›</a:t>
            </a:fld>
            <a:endParaRPr lang="en-US" dirty="0"/>
          </a:p>
        </p:txBody>
      </p:sp>
    </p:spTree>
    <p:extLst>
      <p:ext uri="{BB962C8B-B14F-4D97-AF65-F5344CB8AC3E}">
        <p14:creationId xmlns:p14="http://schemas.microsoft.com/office/powerpoint/2010/main" val="3233228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F6837D-A4B6-47C5-A03D-D36F2C21E964}" type="slidenum">
              <a:rPr lang="en-US" smtClean="0"/>
              <a:t>1</a:t>
            </a:fld>
            <a:endParaRPr lang="en-US" dirty="0"/>
          </a:p>
        </p:txBody>
      </p:sp>
    </p:spTree>
    <p:extLst>
      <p:ext uri="{BB962C8B-B14F-4D97-AF65-F5344CB8AC3E}">
        <p14:creationId xmlns:p14="http://schemas.microsoft.com/office/powerpoint/2010/main" val="2470126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F6837D-A4B6-47C5-A03D-D36F2C21E964}" type="slidenum">
              <a:rPr lang="en-US" smtClean="0"/>
              <a:t>10</a:t>
            </a:fld>
            <a:endParaRPr lang="en-US" dirty="0"/>
          </a:p>
        </p:txBody>
      </p:sp>
    </p:spTree>
    <p:extLst>
      <p:ext uri="{BB962C8B-B14F-4D97-AF65-F5344CB8AC3E}">
        <p14:creationId xmlns:p14="http://schemas.microsoft.com/office/powerpoint/2010/main" val="2362271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F6837D-A4B6-47C5-A03D-D36F2C21E964}" type="slidenum">
              <a:rPr lang="en-US" smtClean="0"/>
              <a:t>2</a:t>
            </a:fld>
            <a:endParaRPr lang="en-US" dirty="0"/>
          </a:p>
        </p:txBody>
      </p:sp>
    </p:spTree>
    <p:extLst>
      <p:ext uri="{BB962C8B-B14F-4D97-AF65-F5344CB8AC3E}">
        <p14:creationId xmlns:p14="http://schemas.microsoft.com/office/powerpoint/2010/main" val="369737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F6837D-A4B6-47C5-A03D-D36F2C21E964}" type="slidenum">
              <a:rPr lang="en-US" smtClean="0"/>
              <a:t>3</a:t>
            </a:fld>
            <a:endParaRPr lang="en-US" dirty="0"/>
          </a:p>
        </p:txBody>
      </p:sp>
    </p:spTree>
    <p:extLst>
      <p:ext uri="{BB962C8B-B14F-4D97-AF65-F5344CB8AC3E}">
        <p14:creationId xmlns:p14="http://schemas.microsoft.com/office/powerpoint/2010/main" val="223714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F6837D-A4B6-47C5-A03D-D36F2C21E964}" type="slidenum">
              <a:rPr lang="en-US" smtClean="0"/>
              <a:t>4</a:t>
            </a:fld>
            <a:endParaRPr lang="en-US" dirty="0"/>
          </a:p>
        </p:txBody>
      </p:sp>
    </p:spTree>
    <p:extLst>
      <p:ext uri="{BB962C8B-B14F-4D97-AF65-F5344CB8AC3E}">
        <p14:creationId xmlns:p14="http://schemas.microsoft.com/office/powerpoint/2010/main" val="3533451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F6837D-A4B6-47C5-A03D-D36F2C21E964}" type="slidenum">
              <a:rPr lang="en-US" smtClean="0"/>
              <a:t>5</a:t>
            </a:fld>
            <a:endParaRPr lang="en-US" dirty="0"/>
          </a:p>
        </p:txBody>
      </p:sp>
    </p:spTree>
    <p:extLst>
      <p:ext uri="{BB962C8B-B14F-4D97-AF65-F5344CB8AC3E}">
        <p14:creationId xmlns:p14="http://schemas.microsoft.com/office/powerpoint/2010/main" val="2520376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F6837D-A4B6-47C5-A03D-D36F2C21E964}" type="slidenum">
              <a:rPr lang="en-US" smtClean="0"/>
              <a:t>6</a:t>
            </a:fld>
            <a:endParaRPr lang="en-US" dirty="0"/>
          </a:p>
        </p:txBody>
      </p:sp>
    </p:spTree>
    <p:extLst>
      <p:ext uri="{BB962C8B-B14F-4D97-AF65-F5344CB8AC3E}">
        <p14:creationId xmlns:p14="http://schemas.microsoft.com/office/powerpoint/2010/main" val="320062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F6837D-A4B6-47C5-A03D-D36F2C21E964}" type="slidenum">
              <a:rPr lang="en-US" smtClean="0"/>
              <a:t>7</a:t>
            </a:fld>
            <a:endParaRPr lang="en-US" dirty="0"/>
          </a:p>
        </p:txBody>
      </p:sp>
    </p:spTree>
    <p:extLst>
      <p:ext uri="{BB962C8B-B14F-4D97-AF65-F5344CB8AC3E}">
        <p14:creationId xmlns:p14="http://schemas.microsoft.com/office/powerpoint/2010/main" val="61087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F6837D-A4B6-47C5-A03D-D36F2C21E964}" type="slidenum">
              <a:rPr lang="en-US" smtClean="0"/>
              <a:t>8</a:t>
            </a:fld>
            <a:endParaRPr lang="en-US" dirty="0"/>
          </a:p>
        </p:txBody>
      </p:sp>
    </p:spTree>
    <p:extLst>
      <p:ext uri="{BB962C8B-B14F-4D97-AF65-F5344CB8AC3E}">
        <p14:creationId xmlns:p14="http://schemas.microsoft.com/office/powerpoint/2010/main" val="2064819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F6837D-A4B6-47C5-A03D-D36F2C21E964}" type="slidenum">
              <a:rPr lang="en-US" smtClean="0"/>
              <a:t>9</a:t>
            </a:fld>
            <a:endParaRPr lang="en-US" dirty="0"/>
          </a:p>
        </p:txBody>
      </p:sp>
    </p:spTree>
    <p:extLst>
      <p:ext uri="{BB962C8B-B14F-4D97-AF65-F5344CB8AC3E}">
        <p14:creationId xmlns:p14="http://schemas.microsoft.com/office/powerpoint/2010/main" val="1897137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799A59-EB83-432A-BB93-C005155B9B6D}"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F6F489-3D89-4C43-98EC-637EE892CC7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99A59-EB83-432A-BB93-C005155B9B6D}" type="datetimeFigureOut">
              <a:rPr lang="en-US" smtClean="0"/>
              <a:t>12/8/2021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6F489-3D89-4C43-98EC-637EE892CC7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Old_Norse"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s://en.wikipedia.org/wiki/Longship" TargetMode="External"/><Relationship Id="rId5" Type="http://schemas.openxmlformats.org/officeDocument/2006/relationships/hyperlink" Target="https://en.wikipedia.org/wiki/Vikings" TargetMode="External"/><Relationship Id="rId4" Type="http://schemas.openxmlformats.org/officeDocument/2006/relationships/hyperlink" Target="https://en.wikipedia.org/wiki/Germanic_people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Is it </a:t>
            </a:r>
            <a:r>
              <a:rPr lang="en-US" sz="5400" dirty="0">
                <a:latin typeface="Elephant" pitchFamily="18" charset="0"/>
              </a:rPr>
              <a:t>plagiarism</a:t>
            </a:r>
            <a:r>
              <a:rPr lang="en-US" dirty="0"/>
              <a:t>?</a:t>
            </a:r>
          </a:p>
        </p:txBody>
      </p:sp>
      <p:sp>
        <p:nvSpPr>
          <p:cNvPr id="3" name="Subtitle 2"/>
          <p:cNvSpPr>
            <a:spLocks noGrp="1"/>
          </p:cNvSpPr>
          <p:nvPr>
            <p:ph type="subTitle" idx="1"/>
          </p:nvPr>
        </p:nvSpPr>
        <p:spPr/>
        <p:txBody>
          <a:bodyPr/>
          <a:lstStyle/>
          <a:p>
            <a:r>
              <a:rPr lang="en-US" dirty="0"/>
              <a:t>Take this quiz and answer yes or no for each example!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NO! </a:t>
            </a:r>
            <a:r>
              <a:rPr lang="en-US" u="sng" dirty="0"/>
              <a:t>but</a:t>
            </a:r>
          </a:p>
        </p:txBody>
      </p:sp>
      <p:sp>
        <p:nvSpPr>
          <p:cNvPr id="8" name="Content Placeholder 7"/>
          <p:cNvSpPr>
            <a:spLocks noGrp="1"/>
          </p:cNvSpPr>
          <p:nvPr>
            <p:ph idx="1"/>
          </p:nvPr>
        </p:nvSpPr>
        <p:spPr/>
        <p:txBody>
          <a:bodyPr>
            <a:normAutofit fontScale="92500" lnSpcReduction="10000"/>
          </a:bodyPr>
          <a:lstStyle/>
          <a:p>
            <a:r>
              <a:rPr lang="en-US" dirty="0"/>
              <a:t>It needs to be information that is in most sources you might read.</a:t>
            </a:r>
          </a:p>
          <a:p>
            <a:pPr algn="ctr">
              <a:buNone/>
            </a:pPr>
            <a:r>
              <a:rPr lang="en-US" b="1" u="sng" dirty="0"/>
              <a:t>AND</a:t>
            </a:r>
          </a:p>
          <a:p>
            <a:r>
              <a:rPr lang="en-US"/>
              <a:t>You still have </a:t>
            </a:r>
            <a:r>
              <a:rPr lang="en-US" dirty="0"/>
              <a:t>to put the source in your bibliography!</a:t>
            </a:r>
          </a:p>
          <a:p>
            <a:pPr algn="ctr">
              <a:buNone/>
            </a:pPr>
            <a:r>
              <a:rPr lang="en-US" sz="1500" dirty="0"/>
              <a:t>Sources</a:t>
            </a:r>
          </a:p>
          <a:p>
            <a:pPr>
              <a:buNone/>
            </a:pPr>
            <a:r>
              <a:rPr lang="en-US" sz="1500" dirty="0"/>
              <a:t>         Ager, Barry. "BBC - History - Viking Weapons and Warfare." </a:t>
            </a:r>
            <a:r>
              <a:rPr lang="en-US" sz="1500" i="1" dirty="0"/>
              <a:t>BBC - Homepage</a:t>
            </a:r>
            <a:r>
              <a:rPr lang="en-US" sz="1500" dirty="0"/>
              <a:t>. </a:t>
            </a:r>
            <a:r>
              <a:rPr lang="en-US" sz="1500" dirty="0" err="1"/>
              <a:t>N.p</a:t>
            </a:r>
            <a:r>
              <a:rPr lang="en-US" sz="1500" dirty="0"/>
              <a:t>., </a:t>
            </a:r>
            <a:r>
              <a:rPr lang="en-US" sz="1500" dirty="0" err="1"/>
              <a:t>n.d</a:t>
            </a:r>
            <a:r>
              <a:rPr lang="en-US" sz="1500" dirty="0"/>
              <a:t>. Web. 24 May 2013. &lt;http://www.bbc.co.uk/history/ancient/vikings</a:t>
            </a:r>
          </a:p>
          <a:p>
            <a:pPr>
              <a:buNone/>
            </a:pPr>
            <a:r>
              <a:rPr lang="en-US" sz="1600" dirty="0"/>
              <a:t>	</a:t>
            </a:r>
          </a:p>
          <a:p>
            <a:pPr>
              <a:buNone/>
            </a:pPr>
            <a:r>
              <a:rPr lang="en-US" sz="1600" dirty="0"/>
              <a:t>	Bose, </a:t>
            </a:r>
            <a:r>
              <a:rPr lang="en-US" sz="1600" dirty="0" err="1"/>
              <a:t>Debopriya</a:t>
            </a:r>
            <a:r>
              <a:rPr lang="en-US" sz="1600" dirty="0"/>
              <a:t>. "Thor: Norse God of Thunder." </a:t>
            </a:r>
            <a:r>
              <a:rPr lang="en-US" sz="1600" i="1" dirty="0" err="1"/>
              <a:t>Buzzle</a:t>
            </a:r>
            <a:r>
              <a:rPr lang="en-US" sz="1600" dirty="0"/>
              <a:t>. </a:t>
            </a:r>
            <a:r>
              <a:rPr lang="en-US" sz="1600" dirty="0" err="1"/>
              <a:t>N.p</a:t>
            </a:r>
            <a:r>
              <a:rPr lang="en-US" sz="1600" dirty="0"/>
              <a:t>., </a:t>
            </a:r>
            <a:r>
              <a:rPr lang="en-US" sz="1600" dirty="0" err="1"/>
              <a:t>n.d</a:t>
            </a:r>
            <a:r>
              <a:rPr lang="en-US" sz="1600" dirty="0"/>
              <a:t>. Web. 24 May 2013. &lt;http://www.buzzle.com/articles/thor-norse-god-of-thunder.html&gt;.</a:t>
            </a:r>
          </a:p>
          <a:p>
            <a:pPr>
              <a:buNone/>
            </a:pPr>
            <a:r>
              <a:rPr lang="en-US" sz="1600" dirty="0"/>
              <a:t>	</a:t>
            </a:r>
          </a:p>
          <a:p>
            <a:pPr>
              <a:buNone/>
            </a:pPr>
            <a:r>
              <a:rPr lang="en-US" sz="1600" dirty="0"/>
              <a:t>	</a:t>
            </a:r>
            <a:r>
              <a:rPr lang="en-US" sz="1600" dirty="0" err="1"/>
              <a:t>Byock</a:t>
            </a:r>
            <a:r>
              <a:rPr lang="en-US" sz="1600" dirty="0"/>
              <a:t>, Jesse. "Berserkers." </a:t>
            </a:r>
            <a:r>
              <a:rPr lang="en-US" sz="1600" i="1" dirty="0"/>
              <a:t>The Viking Site | Jesse </a:t>
            </a:r>
            <a:r>
              <a:rPr lang="en-US" sz="1600" i="1" dirty="0" err="1"/>
              <a:t>Byock</a:t>
            </a:r>
            <a:r>
              <a:rPr lang="en-US" sz="1600" i="1" dirty="0"/>
              <a:t> | UCLA</a:t>
            </a:r>
            <a:r>
              <a:rPr lang="en-US" sz="1600" dirty="0"/>
              <a:t>. UCLA, </a:t>
            </a:r>
            <a:r>
              <a:rPr lang="en-US" sz="1600" dirty="0" err="1"/>
              <a:t>n.d</a:t>
            </a:r>
            <a:r>
              <a:rPr lang="en-US" sz="1600" dirty="0"/>
              <a:t>. Web. 24 May 2013. &lt;http://www.viking.ucla.edu/hrolf/berserkers.html&gt;. </a:t>
            </a:r>
          </a:p>
          <a:p>
            <a:pPr>
              <a:buNone/>
            </a:pPr>
            <a:endParaRPr lang="en-US" sz="15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what is plagiarism?</a:t>
            </a:r>
          </a:p>
        </p:txBody>
      </p:sp>
      <p:sp>
        <p:nvSpPr>
          <p:cNvPr id="3" name="Content Placeholder 2"/>
          <p:cNvSpPr>
            <a:spLocks noGrp="1"/>
          </p:cNvSpPr>
          <p:nvPr>
            <p:ph idx="1"/>
          </p:nvPr>
        </p:nvSpPr>
        <p:spPr/>
        <p:txBody>
          <a:bodyPr/>
          <a:lstStyle/>
          <a:p>
            <a:r>
              <a:rPr lang="en-US" dirty="0"/>
              <a:t>Taking someone else’s work or idea and making it seem like your own. It can be accidental or on purpose.</a:t>
            </a:r>
          </a:p>
          <a:p>
            <a:pPr algn="ctr">
              <a:buNone/>
            </a:pPr>
            <a:r>
              <a:rPr lang="en-US" sz="4400" b="1" dirty="0">
                <a:latin typeface="Algerian" pitchFamily="82" charset="0"/>
              </a:rPr>
              <a:t>So What?</a:t>
            </a:r>
          </a:p>
          <a:p>
            <a:r>
              <a:rPr lang="en-US" dirty="0"/>
              <a:t>You can get a zero on this project!</a:t>
            </a:r>
          </a:p>
          <a:p>
            <a:r>
              <a:rPr lang="en-US" dirty="0"/>
              <a:t>You can get kicked out of college or fired from a job for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 &amp; paste </a:t>
            </a:r>
          </a:p>
        </p:txBody>
      </p:sp>
      <p:sp>
        <p:nvSpPr>
          <p:cNvPr id="4" name="Text Placeholder 3"/>
          <p:cNvSpPr>
            <a:spLocks noGrp="1"/>
          </p:cNvSpPr>
          <p:nvPr>
            <p:ph type="body" idx="1"/>
          </p:nvPr>
        </p:nvSpPr>
        <p:spPr/>
        <p:txBody>
          <a:bodyPr/>
          <a:lstStyle/>
          <a:p>
            <a:pPr algn="ctr"/>
            <a:r>
              <a:rPr lang="en-US" dirty="0"/>
              <a:t>Source	</a:t>
            </a:r>
          </a:p>
        </p:txBody>
      </p:sp>
      <p:sp>
        <p:nvSpPr>
          <p:cNvPr id="5" name="Content Placeholder 4"/>
          <p:cNvSpPr>
            <a:spLocks noGrp="1"/>
          </p:cNvSpPr>
          <p:nvPr>
            <p:ph sz="half" idx="2"/>
          </p:nvPr>
        </p:nvSpPr>
        <p:spPr/>
        <p:txBody>
          <a:bodyPr>
            <a:normAutofit fontScale="85000" lnSpcReduction="10000"/>
          </a:bodyPr>
          <a:lstStyle/>
          <a:p>
            <a:r>
              <a:rPr lang="en-US" dirty="0"/>
              <a:t>The </a:t>
            </a:r>
            <a:r>
              <a:rPr lang="en-US" b="1" dirty="0"/>
              <a:t>Vikings</a:t>
            </a:r>
            <a:r>
              <a:rPr lang="en-US" dirty="0"/>
              <a:t> (from </a:t>
            </a:r>
            <a:r>
              <a:rPr lang="en-US" dirty="0">
                <a:hlinkClick r:id="rId3" tooltip="Old Norse"/>
              </a:rPr>
              <a:t>Old Norse</a:t>
            </a:r>
            <a:r>
              <a:rPr lang="en-US" dirty="0"/>
              <a:t> </a:t>
            </a:r>
            <a:r>
              <a:rPr lang="en-US" i="1" dirty="0" err="1"/>
              <a:t>víkingr</a:t>
            </a:r>
            <a:r>
              <a:rPr lang="en-US" dirty="0"/>
              <a:t>) were seafaring north </a:t>
            </a:r>
            <a:r>
              <a:rPr lang="en-US" dirty="0">
                <a:hlinkClick r:id="rId4" tooltip="Germanic peoples"/>
              </a:rPr>
              <a:t>Germanic people</a:t>
            </a:r>
            <a:r>
              <a:rPr lang="en-US" dirty="0"/>
              <a:t> who raided, traded, explored, and settled in wide areas of Europe, Asia, and the North Atlantic islands from the late 8th to the mid-11th centuries.</a:t>
            </a:r>
            <a:r>
              <a:rPr lang="en-US" baseline="30000" dirty="0">
                <a:hlinkClick r:id="rId5"/>
              </a:rPr>
              <a:t>[1]</a:t>
            </a:r>
            <a:r>
              <a:rPr lang="en-US" dirty="0"/>
              <a:t> The Vikings employed wooden </a:t>
            </a:r>
            <a:r>
              <a:rPr lang="en-US" dirty="0" err="1">
                <a:hlinkClick r:id="rId6" tooltip="Longship"/>
              </a:rPr>
              <a:t>longships</a:t>
            </a:r>
            <a:r>
              <a:rPr lang="en-US" dirty="0"/>
              <a:t> with wide, shallow-draft hulls, allowing navigation in rough seas or in shallow river waters. The ships could be landed on beaches.</a:t>
            </a:r>
          </a:p>
        </p:txBody>
      </p:sp>
      <p:sp>
        <p:nvSpPr>
          <p:cNvPr id="6" name="Text Placeholder 5"/>
          <p:cNvSpPr>
            <a:spLocks noGrp="1"/>
          </p:cNvSpPr>
          <p:nvPr>
            <p:ph type="body" sz="quarter" idx="3"/>
          </p:nvPr>
        </p:nvSpPr>
        <p:spPr/>
        <p:txBody>
          <a:bodyPr/>
          <a:lstStyle/>
          <a:p>
            <a:pPr algn="ctr"/>
            <a:r>
              <a:rPr lang="en-US" dirty="0"/>
              <a:t>Your document</a:t>
            </a:r>
          </a:p>
        </p:txBody>
      </p:sp>
      <p:sp>
        <p:nvSpPr>
          <p:cNvPr id="7" name="Content Placeholder 6"/>
          <p:cNvSpPr>
            <a:spLocks noGrp="1"/>
          </p:cNvSpPr>
          <p:nvPr>
            <p:ph sz="quarter" idx="4"/>
          </p:nvPr>
        </p:nvSpPr>
        <p:spPr/>
        <p:txBody>
          <a:bodyPr>
            <a:noAutofit/>
          </a:bodyPr>
          <a:lstStyle/>
          <a:p>
            <a:r>
              <a:rPr lang="en-US" sz="2000" dirty="0"/>
              <a:t>The Vikings (from Old Norse </a:t>
            </a:r>
            <a:r>
              <a:rPr lang="en-US" sz="2000" i="1" dirty="0" err="1"/>
              <a:t>víkingr</a:t>
            </a:r>
            <a:r>
              <a:rPr lang="en-US" sz="2000" dirty="0"/>
              <a:t>) were seafaring north Germanic people who raided, traded, explored, and settled in wide areas of Europe, Asia, and the North Atlantic islands from the late 8th to the mid-11th centuries. The Vikings employed wooden </a:t>
            </a:r>
            <a:r>
              <a:rPr lang="en-US" sz="2000" dirty="0" err="1"/>
              <a:t>longships</a:t>
            </a:r>
            <a:r>
              <a:rPr lang="en-US" sz="2000" dirty="0"/>
              <a:t> with wide, shallow-draft hulls, allowing navigation in rough seas or in shallow river waters. The ships could be landed on beaches.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YES!!!</a:t>
            </a:r>
          </a:p>
        </p:txBody>
      </p:sp>
      <p:sp>
        <p:nvSpPr>
          <p:cNvPr id="8" name="Content Placeholder 7"/>
          <p:cNvSpPr>
            <a:spLocks noGrp="1"/>
          </p:cNvSpPr>
          <p:nvPr>
            <p:ph idx="1"/>
          </p:nvPr>
        </p:nvSpPr>
        <p:spPr/>
        <p:txBody>
          <a:bodyPr>
            <a:normAutofit/>
          </a:bodyPr>
          <a:lstStyle/>
          <a:p>
            <a:r>
              <a:rPr lang="en-US" dirty="0"/>
              <a:t>Fix it by using quotes &amp; giving source:</a:t>
            </a:r>
          </a:p>
          <a:p>
            <a:r>
              <a:rPr lang="en-US" sz="2200" b="1" dirty="0">
                <a:solidFill>
                  <a:srgbClr val="FF0000"/>
                </a:solidFill>
              </a:rPr>
              <a:t>“</a:t>
            </a:r>
            <a:r>
              <a:rPr lang="en-US" sz="2200" dirty="0"/>
              <a:t>The Vikings (from Old Norse </a:t>
            </a:r>
            <a:r>
              <a:rPr lang="en-US" sz="2200" i="1" dirty="0" err="1"/>
              <a:t>víkingr</a:t>
            </a:r>
            <a:r>
              <a:rPr lang="en-US" sz="2200" dirty="0"/>
              <a:t>) were seafaring north Germanic people who raided, traded, explored, and settled in wide areas of Europe, Asia, and the North Atlantic islands from the late 8th to the mid-11th centuries. The Vikings employed wooden </a:t>
            </a:r>
            <a:r>
              <a:rPr lang="en-US" sz="2200" dirty="0" err="1"/>
              <a:t>longships</a:t>
            </a:r>
            <a:r>
              <a:rPr lang="en-US" sz="2200" dirty="0"/>
              <a:t> with wide, shallow-draft hulls, allowing navigation in rough seas or in shallow river waters. The ships could be landed on beaches.</a:t>
            </a:r>
            <a:r>
              <a:rPr lang="en-US" sz="2200" b="1" dirty="0">
                <a:solidFill>
                  <a:srgbClr val="FF0000"/>
                </a:solidFill>
              </a:rPr>
              <a:t>” [Wikipedia]</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Change some words</a:t>
            </a:r>
          </a:p>
        </p:txBody>
      </p:sp>
      <p:sp>
        <p:nvSpPr>
          <p:cNvPr id="5" name="Text Placeholder 4"/>
          <p:cNvSpPr>
            <a:spLocks noGrp="1"/>
          </p:cNvSpPr>
          <p:nvPr>
            <p:ph type="body" idx="1"/>
          </p:nvPr>
        </p:nvSpPr>
        <p:spPr/>
        <p:txBody>
          <a:bodyPr/>
          <a:lstStyle/>
          <a:p>
            <a:pPr algn="ctr"/>
            <a:r>
              <a:rPr lang="en-US" dirty="0"/>
              <a:t>Source	</a:t>
            </a:r>
          </a:p>
        </p:txBody>
      </p:sp>
      <p:sp>
        <p:nvSpPr>
          <p:cNvPr id="6" name="Content Placeholder 5"/>
          <p:cNvSpPr>
            <a:spLocks noGrp="1"/>
          </p:cNvSpPr>
          <p:nvPr>
            <p:ph sz="half" idx="2"/>
          </p:nvPr>
        </p:nvSpPr>
        <p:spPr/>
        <p:txBody>
          <a:bodyPr/>
          <a:lstStyle/>
          <a:p>
            <a:r>
              <a:rPr lang="en-US" dirty="0"/>
              <a:t>A romanticized picture of Vikings as noble savages began to take root in the 18th century, and this developed and became widely propagated during the 19th-century Viking revival.</a:t>
            </a:r>
          </a:p>
        </p:txBody>
      </p:sp>
      <p:sp>
        <p:nvSpPr>
          <p:cNvPr id="7" name="Text Placeholder 6"/>
          <p:cNvSpPr>
            <a:spLocks noGrp="1"/>
          </p:cNvSpPr>
          <p:nvPr>
            <p:ph type="body" sz="quarter" idx="3"/>
          </p:nvPr>
        </p:nvSpPr>
        <p:spPr/>
        <p:txBody>
          <a:bodyPr/>
          <a:lstStyle/>
          <a:p>
            <a:pPr algn="ctr"/>
            <a:r>
              <a:rPr lang="en-US" dirty="0"/>
              <a:t>Your document</a:t>
            </a:r>
          </a:p>
        </p:txBody>
      </p:sp>
      <p:sp>
        <p:nvSpPr>
          <p:cNvPr id="8" name="Content Placeholder 7"/>
          <p:cNvSpPr>
            <a:spLocks noGrp="1"/>
          </p:cNvSpPr>
          <p:nvPr>
            <p:ph sz="quarter" idx="4"/>
          </p:nvPr>
        </p:nvSpPr>
        <p:spPr/>
        <p:txBody>
          <a:bodyPr/>
          <a:lstStyle/>
          <a:p>
            <a:r>
              <a:rPr lang="en-US" dirty="0"/>
              <a:t>A romantic picture of Vikings began to take root in the 18th century, and this became widely propagated during the 19th-century Viking revival.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Yes!!!</a:t>
            </a:r>
          </a:p>
        </p:txBody>
      </p:sp>
      <p:sp>
        <p:nvSpPr>
          <p:cNvPr id="8" name="Content Placeholder 7"/>
          <p:cNvSpPr>
            <a:spLocks noGrp="1"/>
          </p:cNvSpPr>
          <p:nvPr>
            <p:ph idx="1"/>
          </p:nvPr>
        </p:nvSpPr>
        <p:spPr/>
        <p:txBody>
          <a:bodyPr/>
          <a:lstStyle/>
          <a:p>
            <a:r>
              <a:rPr lang="en-US" dirty="0"/>
              <a:t>Fix it by either using original text &amp; “quotes”</a:t>
            </a:r>
          </a:p>
          <a:p>
            <a:pPr algn="ctr">
              <a:buNone/>
            </a:pPr>
            <a:r>
              <a:rPr lang="en-US" b="1" dirty="0"/>
              <a:t>OR</a:t>
            </a:r>
          </a:p>
          <a:p>
            <a:r>
              <a:rPr lang="en-US" dirty="0"/>
              <a:t>Rewrite in  all your own words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facts from a source</a:t>
            </a:r>
          </a:p>
        </p:txBody>
      </p:sp>
      <p:sp>
        <p:nvSpPr>
          <p:cNvPr id="4" name="Text Placeholder 3"/>
          <p:cNvSpPr>
            <a:spLocks noGrp="1"/>
          </p:cNvSpPr>
          <p:nvPr>
            <p:ph type="body" idx="1"/>
          </p:nvPr>
        </p:nvSpPr>
        <p:spPr/>
        <p:txBody>
          <a:bodyPr/>
          <a:lstStyle/>
          <a:p>
            <a:pPr algn="ctr"/>
            <a:r>
              <a:rPr lang="en-US" dirty="0"/>
              <a:t>Source	</a:t>
            </a:r>
          </a:p>
        </p:txBody>
      </p:sp>
      <p:sp>
        <p:nvSpPr>
          <p:cNvPr id="5" name="Content Placeholder 4"/>
          <p:cNvSpPr>
            <a:spLocks noGrp="1"/>
          </p:cNvSpPr>
          <p:nvPr>
            <p:ph sz="half" idx="2"/>
          </p:nvPr>
        </p:nvSpPr>
        <p:spPr/>
        <p:txBody>
          <a:bodyPr/>
          <a:lstStyle/>
          <a:p>
            <a:r>
              <a:rPr lang="en-US" i="1" dirty="0"/>
              <a:t>For this reason, many old or seriously wounded fighters were dramatically killed by their kinsmen to avoid such indignity.</a:t>
            </a:r>
            <a:endParaRPr lang="en-US" dirty="0"/>
          </a:p>
          <a:p>
            <a:endParaRPr lang="en-US" dirty="0"/>
          </a:p>
        </p:txBody>
      </p:sp>
      <p:sp>
        <p:nvSpPr>
          <p:cNvPr id="6" name="Text Placeholder 5"/>
          <p:cNvSpPr>
            <a:spLocks noGrp="1"/>
          </p:cNvSpPr>
          <p:nvPr>
            <p:ph type="body" sz="quarter" idx="3"/>
          </p:nvPr>
        </p:nvSpPr>
        <p:spPr/>
        <p:txBody>
          <a:bodyPr/>
          <a:lstStyle/>
          <a:p>
            <a:pPr algn="ctr"/>
            <a:r>
              <a:rPr lang="en-US" dirty="0"/>
              <a:t>Your document</a:t>
            </a:r>
          </a:p>
        </p:txBody>
      </p:sp>
      <p:sp>
        <p:nvSpPr>
          <p:cNvPr id="7" name="Content Placeholder 6"/>
          <p:cNvSpPr>
            <a:spLocks noGrp="1"/>
          </p:cNvSpPr>
          <p:nvPr>
            <p:ph sz="quarter" idx="4"/>
          </p:nvPr>
        </p:nvSpPr>
        <p:spPr/>
        <p:txBody>
          <a:bodyPr/>
          <a:lstStyle/>
          <a:p>
            <a:r>
              <a:rPr lang="en-US" i="1" dirty="0"/>
              <a:t>If warriors lived to be an old age, they were often violently killed by family members to make sure they could go to Valhalla.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YES!!!!</a:t>
            </a:r>
          </a:p>
        </p:txBody>
      </p:sp>
      <p:sp>
        <p:nvSpPr>
          <p:cNvPr id="8" name="Content Placeholder 7"/>
          <p:cNvSpPr>
            <a:spLocks noGrp="1"/>
          </p:cNvSpPr>
          <p:nvPr>
            <p:ph idx="1"/>
          </p:nvPr>
        </p:nvSpPr>
        <p:spPr/>
        <p:txBody>
          <a:bodyPr/>
          <a:lstStyle/>
          <a:p>
            <a:r>
              <a:rPr lang="en-US" dirty="0"/>
              <a:t>If you use a fact that is not “common knowledge” (easily found in almost every source you could read), you have to say where you found it!</a:t>
            </a:r>
          </a:p>
          <a:p>
            <a:r>
              <a:rPr lang="en-US" sz="2000" i="1" dirty="0"/>
              <a:t>If warriors lived to be an old age, they were often violently killed by family members to make sure they could go to Valhalla </a:t>
            </a:r>
            <a:r>
              <a:rPr lang="en-US" sz="2000" b="1" i="1" dirty="0">
                <a:solidFill>
                  <a:srgbClr val="FF0000"/>
                </a:solidFill>
              </a:rPr>
              <a:t>[ Farrington]</a:t>
            </a:r>
            <a:r>
              <a:rPr lang="en-US" sz="2000" i="1" dirty="0"/>
              <a:t>.</a:t>
            </a:r>
            <a:endParaRPr lang="en-US" sz="2000"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Summarizing a source</a:t>
            </a:r>
          </a:p>
        </p:txBody>
      </p:sp>
      <p:sp>
        <p:nvSpPr>
          <p:cNvPr id="5" name="Text Placeholder 4"/>
          <p:cNvSpPr>
            <a:spLocks noGrp="1"/>
          </p:cNvSpPr>
          <p:nvPr>
            <p:ph type="body" idx="1"/>
          </p:nvPr>
        </p:nvSpPr>
        <p:spPr/>
        <p:txBody>
          <a:bodyPr/>
          <a:lstStyle/>
          <a:p>
            <a:pPr algn="ctr"/>
            <a:r>
              <a:rPr lang="en-US" dirty="0"/>
              <a:t>Source	</a:t>
            </a:r>
          </a:p>
        </p:txBody>
      </p:sp>
      <p:sp>
        <p:nvSpPr>
          <p:cNvPr id="6" name="Content Placeholder 5"/>
          <p:cNvSpPr>
            <a:spLocks noGrp="1"/>
          </p:cNvSpPr>
          <p:nvPr>
            <p:ph sz="half" idx="2"/>
          </p:nvPr>
        </p:nvSpPr>
        <p:spPr/>
        <p:txBody>
          <a:bodyPr>
            <a:normAutofit fontScale="77500" lnSpcReduction="20000"/>
          </a:bodyPr>
          <a:lstStyle/>
          <a:p>
            <a:r>
              <a:rPr lang="en-US" dirty="0"/>
              <a:t>The majority of Vikings were farmers. They grew barley, oats, rye, and fruits and vegetables. They also raised cattle, goats, pigs, and sheep. Other Vikings worked in fishing, metalworking, shipbuilding, and woodcarving. In the largest communities, many people made their living as merchants. Viking traders sailed to most parts of the known world. They traded farm products, furs, various other goods, and slaves for such products as gold, silk, silver, and weapons.</a:t>
            </a:r>
          </a:p>
        </p:txBody>
      </p:sp>
      <p:sp>
        <p:nvSpPr>
          <p:cNvPr id="7" name="Text Placeholder 6"/>
          <p:cNvSpPr>
            <a:spLocks noGrp="1"/>
          </p:cNvSpPr>
          <p:nvPr>
            <p:ph type="body" sz="quarter" idx="3"/>
          </p:nvPr>
        </p:nvSpPr>
        <p:spPr/>
        <p:txBody>
          <a:bodyPr/>
          <a:lstStyle/>
          <a:p>
            <a:pPr algn="ctr"/>
            <a:r>
              <a:rPr lang="en-US" dirty="0"/>
              <a:t>Your document</a:t>
            </a:r>
          </a:p>
        </p:txBody>
      </p:sp>
      <p:sp>
        <p:nvSpPr>
          <p:cNvPr id="8" name="Content Placeholder 7"/>
          <p:cNvSpPr>
            <a:spLocks noGrp="1"/>
          </p:cNvSpPr>
          <p:nvPr>
            <p:ph sz="quarter" idx="4"/>
          </p:nvPr>
        </p:nvSpPr>
        <p:spPr/>
        <p:txBody>
          <a:bodyPr/>
          <a:lstStyle/>
          <a:p>
            <a:r>
              <a:rPr lang="en-US" dirty="0"/>
              <a:t>Most Vikings were farmers. They grew many crops and animals. Vikings also built boats and traded. The traders sailed to many parts of the world.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829</Words>
  <Application>Microsoft Office PowerPoint</Application>
  <PresentationFormat>On-screen Show (4:3)</PresentationFormat>
  <Paragraphs>57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Algerian</vt:lpstr>
      <vt:lpstr>Arial</vt:lpstr>
      <vt:lpstr>Calibri</vt:lpstr>
      <vt:lpstr>Elephant</vt:lpstr>
      <vt:lpstr>Office Theme</vt:lpstr>
      <vt:lpstr>Is it plagiarism?</vt:lpstr>
      <vt:lpstr>First, what is plagiarism?</vt:lpstr>
      <vt:lpstr>Copy &amp; paste </vt:lpstr>
      <vt:lpstr>YES!!!</vt:lpstr>
      <vt:lpstr>Change some words</vt:lpstr>
      <vt:lpstr>Yes!!!</vt:lpstr>
      <vt:lpstr>Using facts from a source</vt:lpstr>
      <vt:lpstr>YES!!!!</vt:lpstr>
      <vt:lpstr>Summarizing a source</vt:lpstr>
      <vt:lpstr>NO! but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PLAGERISM?</dc:title>
  <dc:creator>Rose Johnson</dc:creator>
  <cp:lastModifiedBy>Rose Johnson</cp:lastModifiedBy>
  <cp:revision>6</cp:revision>
  <dcterms:created xsi:type="dcterms:W3CDTF">2013-05-27T22:28:43Z</dcterms:created>
  <dcterms:modified xsi:type="dcterms:W3CDTF">2021-12-08T23:55:05Z</dcterms:modified>
</cp:coreProperties>
</file>