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92" r:id="rId5"/>
    <p:sldId id="309" r:id="rId6"/>
    <p:sldId id="310" r:id="rId7"/>
    <p:sldId id="31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509919-36B5-4162-8899-417A9F93473B}" type="doc">
      <dgm:prSet loTypeId="urn:microsoft.com/office/officeart/2016/7/layout/LinearBlockProcessNumbered#1" loCatId="process" qsTypeId="urn:microsoft.com/office/officeart/2005/8/quickstyle/simple2" qsCatId="simple" csTypeId="urn:microsoft.com/office/officeart/2005/8/colors/accent0_3" csCatId="mainScheme" phldr="1"/>
      <dgm:spPr/>
      <dgm:t>
        <a:bodyPr/>
        <a:lstStyle/>
        <a:p>
          <a:endParaRPr lang="en-US"/>
        </a:p>
      </dgm:t>
    </dgm:pt>
    <dgm:pt modelId="{AAF9DEE3-8444-4CA1-8BC2-D834D3ED6C74}">
      <dgm:prSet/>
      <dgm:spPr/>
      <dgm:t>
        <a:bodyPr/>
        <a:lstStyle/>
        <a:p>
          <a:r>
            <a:rPr lang="en-US" dirty="0"/>
            <a:t>Many industries and companies employ project managers to ensure projects get done on time and to customer satisfaction.</a:t>
          </a:r>
        </a:p>
      </dgm:t>
    </dgm:pt>
    <dgm:pt modelId="{205BDF49-153E-4CE8-8402-E23704595764}" type="parTrans" cxnId="{0A7DA706-17DD-412A-8BE0-4F6529274E66}">
      <dgm:prSet/>
      <dgm:spPr/>
      <dgm:t>
        <a:bodyPr/>
        <a:lstStyle/>
        <a:p>
          <a:endParaRPr lang="en-US"/>
        </a:p>
      </dgm:t>
    </dgm:pt>
    <dgm:pt modelId="{23210C7F-6847-491E-BE1F-A79529AF2B8B}" type="sibTrans" cxnId="{0A7DA706-17DD-412A-8BE0-4F6529274E66}">
      <dgm:prSet phldrT="01" phldr="0"/>
      <dgm:spPr/>
      <dgm:t>
        <a:bodyPr/>
        <a:lstStyle/>
        <a:p>
          <a:r>
            <a:rPr lang="en-US"/>
            <a:t>01</a:t>
          </a:r>
          <a:endParaRPr lang="en-US" dirty="0"/>
        </a:p>
      </dgm:t>
    </dgm:pt>
    <dgm:pt modelId="{B2B879BD-3840-400C-92BD-B2C2383358D7}">
      <dgm:prSet/>
      <dgm:spPr/>
      <dgm:t>
        <a:bodyPr/>
        <a:lstStyle/>
        <a:p>
          <a:r>
            <a:rPr lang="en-US" dirty="0"/>
            <a:t>Understanding the basics of project management will help you understand how to work with these individuals in your future employment.</a:t>
          </a:r>
        </a:p>
      </dgm:t>
    </dgm:pt>
    <dgm:pt modelId="{09440D86-F3E6-4A3C-9E78-1AFC56348641}" type="parTrans" cxnId="{42CDCACA-F394-4044-BBF6-522A0005ABCB}">
      <dgm:prSet/>
      <dgm:spPr/>
      <dgm:t>
        <a:bodyPr/>
        <a:lstStyle/>
        <a:p>
          <a:endParaRPr lang="en-US"/>
        </a:p>
      </dgm:t>
    </dgm:pt>
    <dgm:pt modelId="{FBAA44FF-54DE-45C8-9FAC-512C40277233}" type="sibTrans" cxnId="{42CDCACA-F394-4044-BBF6-522A0005ABCB}">
      <dgm:prSet phldrT="02" phldr="0"/>
      <dgm:spPr/>
      <dgm:t>
        <a:bodyPr/>
        <a:lstStyle/>
        <a:p>
          <a:r>
            <a:rPr lang="en-US"/>
            <a:t>02</a:t>
          </a:r>
          <a:endParaRPr lang="en-US" dirty="0"/>
        </a:p>
      </dgm:t>
    </dgm:pt>
    <dgm:pt modelId="{CA9D674E-4FF1-45DC-82E4-0B2DB6A5363F}">
      <dgm:prSet/>
      <dgm:spPr/>
      <dgm:t>
        <a:bodyPr/>
        <a:lstStyle/>
        <a:p>
          <a:r>
            <a:rPr lang="en-US" dirty="0"/>
            <a:t>As you move forward in your educational career, you will not always or even at all in university be given step by step direction, so you must learn to manage processes without relying on your instructor.</a:t>
          </a:r>
        </a:p>
      </dgm:t>
    </dgm:pt>
    <dgm:pt modelId="{F1F10F9B-925A-4787-9D00-91106497A02E}" type="parTrans" cxnId="{C5BD0B3A-2D82-4EC1-9975-05076C4418DA}">
      <dgm:prSet/>
      <dgm:spPr/>
      <dgm:t>
        <a:bodyPr/>
        <a:lstStyle/>
        <a:p>
          <a:endParaRPr lang="en-US"/>
        </a:p>
      </dgm:t>
    </dgm:pt>
    <dgm:pt modelId="{196DA4DC-9DD2-4A39-8A3A-D367BFE5A8BA}" type="sibTrans" cxnId="{C5BD0B3A-2D82-4EC1-9975-05076C4418DA}">
      <dgm:prSet phldrT="03" phldr="0"/>
      <dgm:spPr/>
      <dgm:t>
        <a:bodyPr/>
        <a:lstStyle/>
        <a:p>
          <a:r>
            <a:rPr lang="en-US"/>
            <a:t>03</a:t>
          </a:r>
          <a:endParaRPr lang="en-US" dirty="0"/>
        </a:p>
      </dgm:t>
    </dgm:pt>
    <dgm:pt modelId="{09F899AB-70CA-46DA-8F8C-58514A9FEF67}" type="pres">
      <dgm:prSet presAssocID="{15509919-36B5-4162-8899-417A9F93473B}" presName="Name0" presStyleCnt="0">
        <dgm:presLayoutVars>
          <dgm:animLvl val="lvl"/>
          <dgm:resizeHandles val="exact"/>
        </dgm:presLayoutVars>
      </dgm:prSet>
      <dgm:spPr/>
    </dgm:pt>
    <dgm:pt modelId="{9E708B2C-9056-43B8-820C-8D4D2D591614}" type="pres">
      <dgm:prSet presAssocID="{AAF9DEE3-8444-4CA1-8BC2-D834D3ED6C74}" presName="compositeNode" presStyleCnt="0">
        <dgm:presLayoutVars>
          <dgm:bulletEnabled val="1"/>
        </dgm:presLayoutVars>
      </dgm:prSet>
      <dgm:spPr/>
    </dgm:pt>
    <dgm:pt modelId="{F4992080-7D4E-4F2B-B608-170DDBB6006A}" type="pres">
      <dgm:prSet presAssocID="{AAF9DEE3-8444-4CA1-8BC2-D834D3ED6C74}" presName="bgRect" presStyleLbl="alignNode1" presStyleIdx="0" presStyleCnt="3"/>
      <dgm:spPr/>
    </dgm:pt>
    <dgm:pt modelId="{15536E38-36FE-4A51-B620-2715BFAD5475}" type="pres">
      <dgm:prSet presAssocID="{23210C7F-6847-491E-BE1F-A79529AF2B8B}" presName="sibTransNodeRect" presStyleLbl="alignNode1" presStyleIdx="0" presStyleCnt="3">
        <dgm:presLayoutVars>
          <dgm:chMax val="0"/>
          <dgm:bulletEnabled val="1"/>
        </dgm:presLayoutVars>
      </dgm:prSet>
      <dgm:spPr/>
    </dgm:pt>
    <dgm:pt modelId="{B158057C-23C1-45AE-9273-5935A8F6104B}" type="pres">
      <dgm:prSet presAssocID="{AAF9DEE3-8444-4CA1-8BC2-D834D3ED6C74}" presName="nodeRect" presStyleLbl="alignNode1" presStyleIdx="0" presStyleCnt="3">
        <dgm:presLayoutVars>
          <dgm:bulletEnabled val="1"/>
        </dgm:presLayoutVars>
      </dgm:prSet>
      <dgm:spPr/>
    </dgm:pt>
    <dgm:pt modelId="{5D52B8B6-958E-480C-9455-911A104C8C73}" type="pres">
      <dgm:prSet presAssocID="{23210C7F-6847-491E-BE1F-A79529AF2B8B}" presName="sibTrans" presStyleCnt="0"/>
      <dgm:spPr/>
    </dgm:pt>
    <dgm:pt modelId="{070CFBFA-AE62-406D-B2E3-4A871FE3EC95}" type="pres">
      <dgm:prSet presAssocID="{B2B879BD-3840-400C-92BD-B2C2383358D7}" presName="compositeNode" presStyleCnt="0">
        <dgm:presLayoutVars>
          <dgm:bulletEnabled val="1"/>
        </dgm:presLayoutVars>
      </dgm:prSet>
      <dgm:spPr/>
    </dgm:pt>
    <dgm:pt modelId="{89A9B4CF-6439-46B1-B6A9-1D6CD5034774}" type="pres">
      <dgm:prSet presAssocID="{B2B879BD-3840-400C-92BD-B2C2383358D7}" presName="bgRect" presStyleLbl="alignNode1" presStyleIdx="1" presStyleCnt="3"/>
      <dgm:spPr/>
    </dgm:pt>
    <dgm:pt modelId="{379B8CE4-8135-4F2C-A5A0-E55EBE328E9A}" type="pres">
      <dgm:prSet presAssocID="{FBAA44FF-54DE-45C8-9FAC-512C40277233}" presName="sibTransNodeRect" presStyleLbl="alignNode1" presStyleIdx="1" presStyleCnt="3">
        <dgm:presLayoutVars>
          <dgm:chMax val="0"/>
          <dgm:bulletEnabled val="1"/>
        </dgm:presLayoutVars>
      </dgm:prSet>
      <dgm:spPr/>
    </dgm:pt>
    <dgm:pt modelId="{9F2B2B99-E41C-48B6-9241-186B3896CDB2}" type="pres">
      <dgm:prSet presAssocID="{B2B879BD-3840-400C-92BD-B2C2383358D7}" presName="nodeRect" presStyleLbl="alignNode1" presStyleIdx="1" presStyleCnt="3">
        <dgm:presLayoutVars>
          <dgm:bulletEnabled val="1"/>
        </dgm:presLayoutVars>
      </dgm:prSet>
      <dgm:spPr/>
    </dgm:pt>
    <dgm:pt modelId="{88CC7DDE-DA0F-42A6-8406-A11161BD6BA9}" type="pres">
      <dgm:prSet presAssocID="{FBAA44FF-54DE-45C8-9FAC-512C40277233}" presName="sibTrans" presStyleCnt="0"/>
      <dgm:spPr/>
    </dgm:pt>
    <dgm:pt modelId="{4C550E1C-ACB2-4A5D-BD4A-3D5D60E405E6}" type="pres">
      <dgm:prSet presAssocID="{CA9D674E-4FF1-45DC-82E4-0B2DB6A5363F}" presName="compositeNode" presStyleCnt="0">
        <dgm:presLayoutVars>
          <dgm:bulletEnabled val="1"/>
        </dgm:presLayoutVars>
      </dgm:prSet>
      <dgm:spPr/>
    </dgm:pt>
    <dgm:pt modelId="{0802B4A8-7224-4B0A-95B7-D17AEB2B2AFF}" type="pres">
      <dgm:prSet presAssocID="{CA9D674E-4FF1-45DC-82E4-0B2DB6A5363F}" presName="bgRect" presStyleLbl="alignNode1" presStyleIdx="2" presStyleCnt="3"/>
      <dgm:spPr/>
    </dgm:pt>
    <dgm:pt modelId="{68AC9669-DC11-473A-AA2E-579A44E78C37}" type="pres">
      <dgm:prSet presAssocID="{196DA4DC-9DD2-4A39-8A3A-D367BFE5A8BA}" presName="sibTransNodeRect" presStyleLbl="alignNode1" presStyleIdx="2" presStyleCnt="3">
        <dgm:presLayoutVars>
          <dgm:chMax val="0"/>
          <dgm:bulletEnabled val="1"/>
        </dgm:presLayoutVars>
      </dgm:prSet>
      <dgm:spPr/>
    </dgm:pt>
    <dgm:pt modelId="{D085015A-41AF-4EFA-A104-4FD73B2362F0}" type="pres">
      <dgm:prSet presAssocID="{CA9D674E-4FF1-45DC-82E4-0B2DB6A5363F}" presName="nodeRect" presStyleLbl="alignNode1" presStyleIdx="2" presStyleCnt="3">
        <dgm:presLayoutVars>
          <dgm:bulletEnabled val="1"/>
        </dgm:presLayoutVars>
      </dgm:prSet>
      <dgm:spPr/>
    </dgm:pt>
  </dgm:ptLst>
  <dgm:cxnLst>
    <dgm:cxn modelId="{0A7DA706-17DD-412A-8BE0-4F6529274E66}" srcId="{15509919-36B5-4162-8899-417A9F93473B}" destId="{AAF9DEE3-8444-4CA1-8BC2-D834D3ED6C74}" srcOrd="0" destOrd="0" parTransId="{205BDF49-153E-4CE8-8402-E23704595764}" sibTransId="{23210C7F-6847-491E-BE1F-A79529AF2B8B}"/>
    <dgm:cxn modelId="{109C0B15-B806-4127-A7EA-6F2FD85C2B5C}" type="presOf" srcId="{AAF9DEE3-8444-4CA1-8BC2-D834D3ED6C74}" destId="{B158057C-23C1-45AE-9273-5935A8F6104B}" srcOrd="1" destOrd="0" presId="urn:microsoft.com/office/officeart/2016/7/layout/LinearBlockProcessNumbered#1"/>
    <dgm:cxn modelId="{284ED317-FBD3-4318-9DC1-43DD0A7A84DA}" type="presOf" srcId="{CA9D674E-4FF1-45DC-82E4-0B2DB6A5363F}" destId="{D085015A-41AF-4EFA-A104-4FD73B2362F0}" srcOrd="1" destOrd="0" presId="urn:microsoft.com/office/officeart/2016/7/layout/LinearBlockProcessNumbered#1"/>
    <dgm:cxn modelId="{28938E20-006F-438A-BC3B-539C09A41AF8}" type="presOf" srcId="{23210C7F-6847-491E-BE1F-A79529AF2B8B}" destId="{15536E38-36FE-4A51-B620-2715BFAD5475}" srcOrd="0" destOrd="0" presId="urn:microsoft.com/office/officeart/2016/7/layout/LinearBlockProcessNumbered#1"/>
    <dgm:cxn modelId="{9519B82E-A537-470B-AA27-A5E33C934F3E}" type="presOf" srcId="{196DA4DC-9DD2-4A39-8A3A-D367BFE5A8BA}" destId="{68AC9669-DC11-473A-AA2E-579A44E78C37}" srcOrd="0" destOrd="0" presId="urn:microsoft.com/office/officeart/2016/7/layout/LinearBlockProcessNumbered#1"/>
    <dgm:cxn modelId="{E774C62E-62A2-478F-B2D4-49AC51F9A4FC}" type="presOf" srcId="{FBAA44FF-54DE-45C8-9FAC-512C40277233}" destId="{379B8CE4-8135-4F2C-A5A0-E55EBE328E9A}" srcOrd="0" destOrd="0" presId="urn:microsoft.com/office/officeart/2016/7/layout/LinearBlockProcessNumbered#1"/>
    <dgm:cxn modelId="{C5BD0B3A-2D82-4EC1-9975-05076C4418DA}" srcId="{15509919-36B5-4162-8899-417A9F93473B}" destId="{CA9D674E-4FF1-45DC-82E4-0B2DB6A5363F}" srcOrd="2" destOrd="0" parTransId="{F1F10F9B-925A-4787-9D00-91106497A02E}" sibTransId="{196DA4DC-9DD2-4A39-8A3A-D367BFE5A8BA}"/>
    <dgm:cxn modelId="{6E5EF465-680F-4962-87CA-2B44BA61BBF3}" type="presOf" srcId="{AAF9DEE3-8444-4CA1-8BC2-D834D3ED6C74}" destId="{F4992080-7D4E-4F2B-B608-170DDBB6006A}" srcOrd="0" destOrd="0" presId="urn:microsoft.com/office/officeart/2016/7/layout/LinearBlockProcessNumbered#1"/>
    <dgm:cxn modelId="{BE05FF76-48E4-476C-9495-A13A63321F9B}" type="presOf" srcId="{B2B879BD-3840-400C-92BD-B2C2383358D7}" destId="{89A9B4CF-6439-46B1-B6A9-1D6CD5034774}" srcOrd="0" destOrd="0" presId="urn:microsoft.com/office/officeart/2016/7/layout/LinearBlockProcessNumbered#1"/>
    <dgm:cxn modelId="{AEC6D081-73F8-41AD-9101-B43295B68E14}" type="presOf" srcId="{CA9D674E-4FF1-45DC-82E4-0B2DB6A5363F}" destId="{0802B4A8-7224-4B0A-95B7-D17AEB2B2AFF}" srcOrd="0" destOrd="0" presId="urn:microsoft.com/office/officeart/2016/7/layout/LinearBlockProcessNumbered#1"/>
    <dgm:cxn modelId="{840BB0C7-181A-4BA4-9324-C35937B4BA77}" type="presOf" srcId="{15509919-36B5-4162-8899-417A9F93473B}" destId="{09F899AB-70CA-46DA-8F8C-58514A9FEF67}" srcOrd="0" destOrd="0" presId="urn:microsoft.com/office/officeart/2016/7/layout/LinearBlockProcessNumbered#1"/>
    <dgm:cxn modelId="{42CDCACA-F394-4044-BBF6-522A0005ABCB}" srcId="{15509919-36B5-4162-8899-417A9F93473B}" destId="{B2B879BD-3840-400C-92BD-B2C2383358D7}" srcOrd="1" destOrd="0" parTransId="{09440D86-F3E6-4A3C-9E78-1AFC56348641}" sibTransId="{FBAA44FF-54DE-45C8-9FAC-512C40277233}"/>
    <dgm:cxn modelId="{6AB3E3E3-CAC3-4821-AAD0-21289FC8AF3F}" type="presOf" srcId="{B2B879BD-3840-400C-92BD-B2C2383358D7}" destId="{9F2B2B99-E41C-48B6-9241-186B3896CDB2}" srcOrd="1" destOrd="0" presId="urn:microsoft.com/office/officeart/2016/7/layout/LinearBlockProcessNumbered#1"/>
    <dgm:cxn modelId="{90D3E440-E32E-4616-A794-C357B58C725C}" type="presParOf" srcId="{09F899AB-70CA-46DA-8F8C-58514A9FEF67}" destId="{9E708B2C-9056-43B8-820C-8D4D2D591614}" srcOrd="0" destOrd="0" presId="urn:microsoft.com/office/officeart/2016/7/layout/LinearBlockProcessNumbered#1"/>
    <dgm:cxn modelId="{94905F72-0547-4876-85BD-1CE201853F0E}" type="presParOf" srcId="{9E708B2C-9056-43B8-820C-8D4D2D591614}" destId="{F4992080-7D4E-4F2B-B608-170DDBB6006A}" srcOrd="0" destOrd="0" presId="urn:microsoft.com/office/officeart/2016/7/layout/LinearBlockProcessNumbered#1"/>
    <dgm:cxn modelId="{32F232D9-C82F-455D-A4CB-8A6F950974CB}" type="presParOf" srcId="{9E708B2C-9056-43B8-820C-8D4D2D591614}" destId="{15536E38-36FE-4A51-B620-2715BFAD5475}" srcOrd="1" destOrd="0" presId="urn:microsoft.com/office/officeart/2016/7/layout/LinearBlockProcessNumbered#1"/>
    <dgm:cxn modelId="{E1630E94-0972-452E-A256-8FE168492E2F}" type="presParOf" srcId="{9E708B2C-9056-43B8-820C-8D4D2D591614}" destId="{B158057C-23C1-45AE-9273-5935A8F6104B}" srcOrd="2" destOrd="0" presId="urn:microsoft.com/office/officeart/2016/7/layout/LinearBlockProcessNumbered#1"/>
    <dgm:cxn modelId="{3D53040A-6114-439D-91AE-A92823686B42}" type="presParOf" srcId="{09F899AB-70CA-46DA-8F8C-58514A9FEF67}" destId="{5D52B8B6-958E-480C-9455-911A104C8C73}" srcOrd="1" destOrd="0" presId="urn:microsoft.com/office/officeart/2016/7/layout/LinearBlockProcessNumbered#1"/>
    <dgm:cxn modelId="{71CD1E60-9941-432A-AAD3-6BEE9759C7CA}" type="presParOf" srcId="{09F899AB-70CA-46DA-8F8C-58514A9FEF67}" destId="{070CFBFA-AE62-406D-B2E3-4A871FE3EC95}" srcOrd="2" destOrd="0" presId="urn:microsoft.com/office/officeart/2016/7/layout/LinearBlockProcessNumbered#1"/>
    <dgm:cxn modelId="{E24E5F24-B05D-485A-B1E3-F029361EAC2F}" type="presParOf" srcId="{070CFBFA-AE62-406D-B2E3-4A871FE3EC95}" destId="{89A9B4CF-6439-46B1-B6A9-1D6CD5034774}" srcOrd="0" destOrd="0" presId="urn:microsoft.com/office/officeart/2016/7/layout/LinearBlockProcessNumbered#1"/>
    <dgm:cxn modelId="{B1A2A29E-FBA6-4188-BE73-D4752962B995}" type="presParOf" srcId="{070CFBFA-AE62-406D-B2E3-4A871FE3EC95}" destId="{379B8CE4-8135-4F2C-A5A0-E55EBE328E9A}" srcOrd="1" destOrd="0" presId="urn:microsoft.com/office/officeart/2016/7/layout/LinearBlockProcessNumbered#1"/>
    <dgm:cxn modelId="{F07F5881-E747-4C57-B3A8-80D81CA9E653}" type="presParOf" srcId="{070CFBFA-AE62-406D-B2E3-4A871FE3EC95}" destId="{9F2B2B99-E41C-48B6-9241-186B3896CDB2}" srcOrd="2" destOrd="0" presId="urn:microsoft.com/office/officeart/2016/7/layout/LinearBlockProcessNumbered#1"/>
    <dgm:cxn modelId="{CFE97617-C516-4DC5-9F9C-80DAA0EDE08F}" type="presParOf" srcId="{09F899AB-70CA-46DA-8F8C-58514A9FEF67}" destId="{88CC7DDE-DA0F-42A6-8406-A11161BD6BA9}" srcOrd="3" destOrd="0" presId="urn:microsoft.com/office/officeart/2016/7/layout/LinearBlockProcessNumbered#1"/>
    <dgm:cxn modelId="{B7A23FED-2302-47D8-8E80-C7B4D99F0301}" type="presParOf" srcId="{09F899AB-70CA-46DA-8F8C-58514A9FEF67}" destId="{4C550E1C-ACB2-4A5D-BD4A-3D5D60E405E6}" srcOrd="4" destOrd="0" presId="urn:microsoft.com/office/officeart/2016/7/layout/LinearBlockProcessNumbered#1"/>
    <dgm:cxn modelId="{B9E766C8-B1F9-4299-93D9-C5605EEE5998}" type="presParOf" srcId="{4C550E1C-ACB2-4A5D-BD4A-3D5D60E405E6}" destId="{0802B4A8-7224-4B0A-95B7-D17AEB2B2AFF}" srcOrd="0" destOrd="0" presId="urn:microsoft.com/office/officeart/2016/7/layout/LinearBlockProcessNumbered#1"/>
    <dgm:cxn modelId="{DDDBCEBE-059F-40AD-A1D1-8D888A5BCC15}" type="presParOf" srcId="{4C550E1C-ACB2-4A5D-BD4A-3D5D60E405E6}" destId="{68AC9669-DC11-473A-AA2E-579A44E78C37}" srcOrd="1" destOrd="0" presId="urn:microsoft.com/office/officeart/2016/7/layout/LinearBlockProcessNumbered#1"/>
    <dgm:cxn modelId="{90FC101C-CCF0-411F-ABB9-797553DF6D08}" type="presParOf" srcId="{4C550E1C-ACB2-4A5D-BD4A-3D5D60E405E6}" destId="{D085015A-41AF-4EFA-A104-4FD73B2362F0}" srcOrd="2" destOrd="0" presId="urn:microsoft.com/office/officeart/2016/7/layout/LinearBlockProcessNumbere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992080-7D4E-4F2B-B608-170DDBB6006A}">
      <dsp:nvSpPr>
        <dsp:cNvPr id="0" name=""/>
        <dsp:cNvSpPr/>
      </dsp:nvSpPr>
      <dsp:spPr>
        <a:xfrm>
          <a:off x="785" y="0"/>
          <a:ext cx="3182540" cy="3725612"/>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314364" tIns="0" rIns="314364" bIns="330200" numCol="1" spcCol="1270" anchor="t" anchorCtr="0">
          <a:noAutofit/>
        </a:bodyPr>
        <a:lstStyle/>
        <a:p>
          <a:pPr marL="0" lvl="0" indent="0" algn="l" defTabSz="666750">
            <a:lnSpc>
              <a:spcPct val="90000"/>
            </a:lnSpc>
            <a:spcBef>
              <a:spcPct val="0"/>
            </a:spcBef>
            <a:spcAft>
              <a:spcPct val="35000"/>
            </a:spcAft>
            <a:buNone/>
          </a:pPr>
          <a:r>
            <a:rPr lang="en-US" sz="1500" kern="1200" dirty="0"/>
            <a:t>Many industries and companies employ project managers to ensure projects get done on time and to customer satisfaction.</a:t>
          </a:r>
        </a:p>
      </dsp:txBody>
      <dsp:txXfrm>
        <a:off x="785" y="1490244"/>
        <a:ext cx="3182540" cy="2235367"/>
      </dsp:txXfrm>
    </dsp:sp>
    <dsp:sp modelId="{15536E38-36FE-4A51-B620-2715BFAD5475}">
      <dsp:nvSpPr>
        <dsp:cNvPr id="0" name=""/>
        <dsp:cNvSpPr/>
      </dsp:nvSpPr>
      <dsp:spPr>
        <a:xfrm>
          <a:off x="785" y="0"/>
          <a:ext cx="3182540" cy="1490244"/>
        </a:xfrm>
        <a:prstGeom prst="rect">
          <a:avLst/>
        </a:prstGeom>
        <a:noFill/>
        <a:ln w="12700" cap="flat" cmpd="sng" algn="ctr">
          <a:noFill/>
          <a:prstDash val="solid"/>
        </a:ln>
        <a:effectLst/>
        <a:sp3d/>
      </dsp:spPr>
      <dsp:style>
        <a:lnRef idx="2">
          <a:scrgbClr r="0" g="0" b="0"/>
        </a:lnRef>
        <a:fillRef idx="1">
          <a:scrgbClr r="0" g="0" b="0"/>
        </a:fillRef>
        <a:effectRef idx="1">
          <a:scrgbClr r="0" g="0" b="0"/>
        </a:effectRef>
        <a:fontRef idx="minor">
          <a:schemeClr val="lt1"/>
        </a:fontRef>
      </dsp:style>
      <dsp:txBody>
        <a:bodyPr spcFirstLastPara="0" vert="horz" wrap="square" lIns="314364" tIns="165100" rIns="314364"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endParaRPr lang="en-US" sz="6600" kern="1200" dirty="0"/>
        </a:p>
      </dsp:txBody>
      <dsp:txXfrm>
        <a:off x="785" y="0"/>
        <a:ext cx="3182540" cy="1490244"/>
      </dsp:txXfrm>
    </dsp:sp>
    <dsp:sp modelId="{89A9B4CF-6439-46B1-B6A9-1D6CD5034774}">
      <dsp:nvSpPr>
        <dsp:cNvPr id="0" name=""/>
        <dsp:cNvSpPr/>
      </dsp:nvSpPr>
      <dsp:spPr>
        <a:xfrm>
          <a:off x="3437929" y="0"/>
          <a:ext cx="3182540" cy="3725612"/>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314364" tIns="0" rIns="314364" bIns="330200" numCol="1" spcCol="1270" anchor="t" anchorCtr="0">
          <a:noAutofit/>
        </a:bodyPr>
        <a:lstStyle/>
        <a:p>
          <a:pPr marL="0" lvl="0" indent="0" algn="l" defTabSz="666750">
            <a:lnSpc>
              <a:spcPct val="90000"/>
            </a:lnSpc>
            <a:spcBef>
              <a:spcPct val="0"/>
            </a:spcBef>
            <a:spcAft>
              <a:spcPct val="35000"/>
            </a:spcAft>
            <a:buNone/>
          </a:pPr>
          <a:r>
            <a:rPr lang="en-US" sz="1500" kern="1200" dirty="0"/>
            <a:t>Understanding the basics of project management will help you understand how to work with these individuals in your future employment.</a:t>
          </a:r>
        </a:p>
      </dsp:txBody>
      <dsp:txXfrm>
        <a:off x="3437929" y="1490244"/>
        <a:ext cx="3182540" cy="2235367"/>
      </dsp:txXfrm>
    </dsp:sp>
    <dsp:sp modelId="{379B8CE4-8135-4F2C-A5A0-E55EBE328E9A}">
      <dsp:nvSpPr>
        <dsp:cNvPr id="0" name=""/>
        <dsp:cNvSpPr/>
      </dsp:nvSpPr>
      <dsp:spPr>
        <a:xfrm>
          <a:off x="3437929" y="0"/>
          <a:ext cx="3182540" cy="1490244"/>
        </a:xfrm>
        <a:prstGeom prst="rect">
          <a:avLst/>
        </a:prstGeom>
        <a:noFill/>
        <a:ln w="12700" cap="flat" cmpd="sng" algn="ctr">
          <a:noFill/>
          <a:prstDash val="solid"/>
        </a:ln>
        <a:effectLst/>
        <a:sp3d/>
      </dsp:spPr>
      <dsp:style>
        <a:lnRef idx="2">
          <a:scrgbClr r="0" g="0" b="0"/>
        </a:lnRef>
        <a:fillRef idx="1">
          <a:scrgbClr r="0" g="0" b="0"/>
        </a:fillRef>
        <a:effectRef idx="1">
          <a:scrgbClr r="0" g="0" b="0"/>
        </a:effectRef>
        <a:fontRef idx="minor">
          <a:schemeClr val="lt1"/>
        </a:fontRef>
      </dsp:style>
      <dsp:txBody>
        <a:bodyPr spcFirstLastPara="0" vert="horz" wrap="square" lIns="314364" tIns="165100" rIns="314364"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endParaRPr lang="en-US" sz="6600" kern="1200" dirty="0"/>
        </a:p>
      </dsp:txBody>
      <dsp:txXfrm>
        <a:off x="3437929" y="0"/>
        <a:ext cx="3182540" cy="1490244"/>
      </dsp:txXfrm>
    </dsp:sp>
    <dsp:sp modelId="{0802B4A8-7224-4B0A-95B7-D17AEB2B2AFF}">
      <dsp:nvSpPr>
        <dsp:cNvPr id="0" name=""/>
        <dsp:cNvSpPr/>
      </dsp:nvSpPr>
      <dsp:spPr>
        <a:xfrm>
          <a:off x="6875073" y="0"/>
          <a:ext cx="3182540" cy="3725612"/>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314364" tIns="0" rIns="314364" bIns="330200" numCol="1" spcCol="1270" anchor="t" anchorCtr="0">
          <a:noAutofit/>
        </a:bodyPr>
        <a:lstStyle/>
        <a:p>
          <a:pPr marL="0" lvl="0" indent="0" algn="l" defTabSz="666750">
            <a:lnSpc>
              <a:spcPct val="90000"/>
            </a:lnSpc>
            <a:spcBef>
              <a:spcPct val="0"/>
            </a:spcBef>
            <a:spcAft>
              <a:spcPct val="35000"/>
            </a:spcAft>
            <a:buNone/>
          </a:pPr>
          <a:r>
            <a:rPr lang="en-US" sz="1500" kern="1200" dirty="0"/>
            <a:t>As you move forward in your educational career, you will not always or even at all in university be given step by step direction, so you must learn to manage processes without relying on your instructor.</a:t>
          </a:r>
        </a:p>
      </dsp:txBody>
      <dsp:txXfrm>
        <a:off x="6875073" y="1490244"/>
        <a:ext cx="3182540" cy="2235367"/>
      </dsp:txXfrm>
    </dsp:sp>
    <dsp:sp modelId="{68AC9669-DC11-473A-AA2E-579A44E78C37}">
      <dsp:nvSpPr>
        <dsp:cNvPr id="0" name=""/>
        <dsp:cNvSpPr/>
      </dsp:nvSpPr>
      <dsp:spPr>
        <a:xfrm>
          <a:off x="6875073" y="0"/>
          <a:ext cx="3182540" cy="1490244"/>
        </a:xfrm>
        <a:prstGeom prst="rect">
          <a:avLst/>
        </a:prstGeom>
        <a:noFill/>
        <a:ln w="12700" cap="flat" cmpd="sng" algn="ctr">
          <a:noFill/>
          <a:prstDash val="solid"/>
        </a:ln>
        <a:effectLst/>
        <a:sp3d/>
      </dsp:spPr>
      <dsp:style>
        <a:lnRef idx="2">
          <a:scrgbClr r="0" g="0" b="0"/>
        </a:lnRef>
        <a:fillRef idx="1">
          <a:scrgbClr r="0" g="0" b="0"/>
        </a:fillRef>
        <a:effectRef idx="1">
          <a:scrgbClr r="0" g="0" b="0"/>
        </a:effectRef>
        <a:fontRef idx="minor">
          <a:schemeClr val="lt1"/>
        </a:fontRef>
      </dsp:style>
      <dsp:txBody>
        <a:bodyPr spcFirstLastPara="0" vert="horz" wrap="square" lIns="314364" tIns="165100" rIns="314364"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endParaRPr lang="en-US" sz="6600" kern="1200" dirty="0"/>
        </a:p>
      </dsp:txBody>
      <dsp:txXfrm>
        <a:off x="6875073" y="0"/>
        <a:ext cx="3182540" cy="1490244"/>
      </dsp:txXfrm>
    </dsp:sp>
  </dsp:spTree>
</dsp:drawing>
</file>

<file path=ppt/diagrams/layout1.xml><?xml version="1.0" encoding="utf-8"?>
<dgm:layoutDef xmlns:dgm="http://schemas.openxmlformats.org/drawingml/2006/diagram" xmlns:a="http://schemas.openxmlformats.org/drawingml/2006/main" uniqueId="urn:microsoft.com/office/officeart/2016/7/layout/LinearBlockProcessNumbered#1">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97D4F0E7-A380-4E8A-A5E6-02A2C57BE889}">
          <dgm:prSet phldrT="1"/>
          <dgm:t>
            <a:bodyPr/>
            <a:lstStyle/>
            <a:p>
              <a:r>
                <a:t>01</a:t>
              </a:r>
            </a:p>
          </dgm:t>
        </dgm:pt>
        <dgm:pt modelId="201" type="sibTrans" cxnId="{5712BDC4-329B-45B2-9194-A148ABB6560A}">
          <dgm:prSet phldrT="2"/>
          <dgm:t>
            <a:bodyPr/>
            <a:lstStyle/>
            <a:p>
              <a:r>
                <a:t>02</a:t>
              </a:r>
            </a:p>
          </dgm:t>
        </dgm:pt>
        <dgm:pt modelId="301" type="sibTrans" cxnId="{8984278A-33F0-4B08-ABC0-F48449CE37F3}">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9/22/2021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957750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870318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9/22/2021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499058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290950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9/22/2021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545147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9/22/2021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38170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9/22/2021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96916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9/22/2021</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00753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9/22/2021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8808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9/22/2021</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116409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20000"/>
        </a:lnSpc>
        <a:spcBef>
          <a:spcPts val="900"/>
        </a:spcBef>
        <a:spcAft>
          <a:spcPts val="0"/>
        </a:spcAft>
        <a:buClr>
          <a:schemeClr val="tx1">
            <a:lumMod val="85000"/>
            <a:lumOff val="15000"/>
          </a:schemeClr>
        </a:buClr>
        <a:buFont typeface="Garamond" pitchFamily="18" charset="0"/>
        <a:buChar char="◦"/>
        <a:defRPr sz="14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forms.gle/RACbvaYodyfG1JZy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2BA1780-A246-4C7F-9267-727EF2F4E785}"/>
              </a:ext>
              <a:ext uri="{C183D7F6-B498-43B3-948B-1728B52AA6E4}">
                <adec:decorative xmlns:adec="http://schemas.microsoft.com/office/drawing/2017/decorative" val="1"/>
              </a:ext>
            </a:extLst>
          </p:cNvPr>
          <p:cNvPicPr>
            <a:picLocks noChangeAspect="1"/>
          </p:cNvPicPr>
          <p:nvPr/>
        </p:nvPicPr>
        <p:blipFill rotWithShape="1">
          <a:blip r:embed="rId3"/>
          <a:srcRect t="3846"/>
          <a:stretch/>
        </p:blipFill>
        <p:spPr>
          <a:xfrm>
            <a:off x="20" y="10"/>
            <a:ext cx="12191979" cy="6857990"/>
          </a:xfrm>
          <a:prstGeom prst="rect">
            <a:avLst/>
          </a:prstGeom>
        </p:spPr>
      </p:pic>
      <p:sp>
        <p:nvSpPr>
          <p:cNvPr id="19" name="Rectangle 1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21" name="Rectangle 2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C0D7398C-75E5-4CB0-BA4F-D7D5CF2495D4}"/>
              </a:ext>
            </a:extLst>
          </p:cNvPr>
          <p:cNvSpPr>
            <a:spLocks noGrp="1"/>
          </p:cNvSpPr>
          <p:nvPr>
            <p:ph type="ctrTitle"/>
          </p:nvPr>
        </p:nvSpPr>
        <p:spPr>
          <a:xfrm>
            <a:off x="1276055" y="2350017"/>
            <a:ext cx="4775075" cy="1630906"/>
          </a:xfrm>
        </p:spPr>
        <p:txBody>
          <a:bodyPr>
            <a:normAutofit/>
          </a:bodyPr>
          <a:lstStyle/>
          <a:p>
            <a:r>
              <a:rPr lang="en-US" sz="4400" dirty="0">
                <a:solidFill>
                  <a:schemeClr val="tx1"/>
                </a:solidFill>
              </a:rPr>
              <a:t>Project Management</a:t>
            </a:r>
          </a:p>
        </p:txBody>
      </p:sp>
      <p:sp>
        <p:nvSpPr>
          <p:cNvPr id="3" name="Subtitle 2">
            <a:extLst>
              <a:ext uri="{FF2B5EF4-FFF2-40B4-BE49-F238E27FC236}">
                <a16:creationId xmlns:a16="http://schemas.microsoft.com/office/drawing/2014/main" id="{5C5BFB45-FC34-495C-9C68-F9641246C2EE}"/>
              </a:ext>
            </a:extLst>
          </p:cNvPr>
          <p:cNvSpPr>
            <a:spLocks noGrp="1"/>
          </p:cNvSpPr>
          <p:nvPr>
            <p:ph type="subTitle" idx="1"/>
          </p:nvPr>
        </p:nvSpPr>
        <p:spPr>
          <a:xfrm>
            <a:off x="1276055" y="3990546"/>
            <a:ext cx="4775075" cy="559656"/>
          </a:xfrm>
        </p:spPr>
        <p:txBody>
          <a:bodyPr>
            <a:normAutofit/>
          </a:bodyPr>
          <a:lstStyle/>
          <a:p>
            <a:r>
              <a:rPr lang="en-US" dirty="0">
                <a:solidFill>
                  <a:schemeClr val="tx1"/>
                </a:solidFill>
              </a:rPr>
              <a:t>In the high school</a:t>
            </a:r>
          </a:p>
        </p:txBody>
      </p:sp>
    </p:spTree>
    <p:extLst>
      <p:ext uri="{BB962C8B-B14F-4D97-AF65-F5344CB8AC3E}">
        <p14:creationId xmlns:p14="http://schemas.microsoft.com/office/powerpoint/2010/main" val="215208291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B8085-1FFF-44DD-A144-D794D923CF00}"/>
              </a:ext>
            </a:extLst>
          </p:cNvPr>
          <p:cNvSpPr>
            <a:spLocks noGrp="1"/>
          </p:cNvSpPr>
          <p:nvPr>
            <p:ph type="title"/>
          </p:nvPr>
        </p:nvSpPr>
        <p:spPr>
          <a:xfrm>
            <a:off x="1066800" y="642594"/>
            <a:ext cx="10058400" cy="1371600"/>
          </a:xfrm>
        </p:spPr>
        <p:txBody>
          <a:bodyPr>
            <a:normAutofit/>
          </a:bodyPr>
          <a:lstStyle/>
          <a:p>
            <a:pPr algn="ctr"/>
            <a:r>
              <a:rPr lang="en-US" dirty="0"/>
              <a:t>Why project management?</a:t>
            </a:r>
          </a:p>
        </p:txBody>
      </p:sp>
      <p:graphicFrame>
        <p:nvGraphicFramePr>
          <p:cNvPr id="5" name="Content Placeholder 2" descr="SmartArt Process Diagram">
            <a:extLst>
              <a:ext uri="{FF2B5EF4-FFF2-40B4-BE49-F238E27FC236}">
                <a16:creationId xmlns:a16="http://schemas.microsoft.com/office/drawing/2014/main" id="{60233515-42BF-4401-AB7F-458C06159D34}"/>
              </a:ext>
            </a:extLst>
          </p:cNvPr>
          <p:cNvGraphicFramePr>
            <a:graphicFrameLocks noGrp="1"/>
          </p:cNvGraphicFramePr>
          <p:nvPr>
            <p:ph idx="1"/>
            <p:extLst>
              <p:ext uri="{D42A27DB-BD31-4B8C-83A1-F6EECF244321}">
                <p14:modId xmlns:p14="http://schemas.microsoft.com/office/powerpoint/2010/main" val="1532924379"/>
              </p:ext>
            </p:extLst>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33773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6EEFE-2842-4682-AF99-2C5B16E8333B}"/>
              </a:ext>
            </a:extLst>
          </p:cNvPr>
          <p:cNvSpPr>
            <a:spLocks noGrp="1"/>
          </p:cNvSpPr>
          <p:nvPr>
            <p:ph type="title"/>
          </p:nvPr>
        </p:nvSpPr>
        <p:spPr/>
        <p:txBody>
          <a:bodyPr/>
          <a:lstStyle/>
          <a:p>
            <a:r>
              <a:rPr lang="en-US" dirty="0"/>
              <a:t>How it works (a basic outline)</a:t>
            </a:r>
          </a:p>
        </p:txBody>
      </p:sp>
      <p:sp>
        <p:nvSpPr>
          <p:cNvPr id="3" name="Content Placeholder 2">
            <a:extLst>
              <a:ext uri="{FF2B5EF4-FFF2-40B4-BE49-F238E27FC236}">
                <a16:creationId xmlns:a16="http://schemas.microsoft.com/office/drawing/2014/main" id="{A9A5C0EC-F474-4A6F-A465-55CD4C837AA3}"/>
              </a:ext>
            </a:extLst>
          </p:cNvPr>
          <p:cNvSpPr>
            <a:spLocks noGrp="1"/>
          </p:cNvSpPr>
          <p:nvPr>
            <p:ph idx="1"/>
          </p:nvPr>
        </p:nvSpPr>
        <p:spPr/>
        <p:txBody>
          <a:bodyPr/>
          <a:lstStyle/>
          <a:p>
            <a:r>
              <a:rPr lang="en-US" dirty="0"/>
              <a:t>Get a project</a:t>
            </a:r>
          </a:p>
          <a:p>
            <a:r>
              <a:rPr lang="en-US" dirty="0"/>
              <a:t>Collect requirements from the customer (your teacher in this context)</a:t>
            </a:r>
          </a:p>
          <a:p>
            <a:r>
              <a:rPr lang="en-US" dirty="0"/>
              <a:t>Establish scope: what needs to be done &amp; when</a:t>
            </a:r>
          </a:p>
          <a:p>
            <a:r>
              <a:rPr lang="en-US" dirty="0"/>
              <a:t>Determine resources needed</a:t>
            </a:r>
          </a:p>
          <a:p>
            <a:r>
              <a:rPr lang="en-US" dirty="0"/>
              <a:t>Create steps/benchmarks</a:t>
            </a:r>
          </a:p>
          <a:p>
            <a:r>
              <a:rPr lang="en-US" dirty="0"/>
              <a:t>Assign teams to fulfill components of the project.</a:t>
            </a:r>
          </a:p>
          <a:p>
            <a:r>
              <a:rPr lang="en-US" dirty="0"/>
              <a:t>Create metrics: measurable progress, ex. percentage of content completed</a:t>
            </a:r>
          </a:p>
          <a:p>
            <a:r>
              <a:rPr lang="en-US" dirty="0"/>
              <a:t>Check in with team: progress on metrics and spot check work</a:t>
            </a:r>
          </a:p>
          <a:p>
            <a:r>
              <a:rPr lang="en-US" dirty="0"/>
              <a:t>Check in with customer for quality and expectations alignment.</a:t>
            </a:r>
          </a:p>
        </p:txBody>
      </p:sp>
    </p:spTree>
    <p:extLst>
      <p:ext uri="{BB962C8B-B14F-4D97-AF65-F5344CB8AC3E}">
        <p14:creationId xmlns:p14="http://schemas.microsoft.com/office/powerpoint/2010/main" val="1166702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AC7AE-73BF-43DC-BA08-156B272AB5CA}"/>
              </a:ext>
            </a:extLst>
          </p:cNvPr>
          <p:cNvSpPr>
            <a:spLocks noGrp="1"/>
          </p:cNvSpPr>
          <p:nvPr>
            <p:ph type="title"/>
          </p:nvPr>
        </p:nvSpPr>
        <p:spPr/>
        <p:txBody>
          <a:bodyPr/>
          <a:lstStyle/>
          <a:p>
            <a:r>
              <a:rPr lang="en-US" dirty="0"/>
              <a:t>How it will work in the classroom</a:t>
            </a:r>
          </a:p>
        </p:txBody>
      </p:sp>
      <p:sp>
        <p:nvSpPr>
          <p:cNvPr id="3" name="Content Placeholder 2">
            <a:extLst>
              <a:ext uri="{FF2B5EF4-FFF2-40B4-BE49-F238E27FC236}">
                <a16:creationId xmlns:a16="http://schemas.microsoft.com/office/drawing/2014/main" id="{0EB9D979-847B-4A48-8E5E-6EB400433F34}"/>
              </a:ext>
            </a:extLst>
          </p:cNvPr>
          <p:cNvSpPr>
            <a:spLocks noGrp="1"/>
          </p:cNvSpPr>
          <p:nvPr>
            <p:ph idx="1"/>
          </p:nvPr>
        </p:nvSpPr>
        <p:spPr/>
        <p:txBody>
          <a:bodyPr/>
          <a:lstStyle/>
          <a:p>
            <a:r>
              <a:rPr lang="en-US" dirty="0"/>
              <a:t>Johnson is the customer; she gives you the project and initial requirements.</a:t>
            </a:r>
          </a:p>
          <a:p>
            <a:r>
              <a:rPr lang="en-US" dirty="0"/>
              <a:t>If in a group, select a project manager to fulfill the role. If working independently, you are your own project manager.</a:t>
            </a:r>
          </a:p>
          <a:p>
            <a:r>
              <a:rPr lang="en-US" dirty="0"/>
              <a:t>Complete the form at: </a:t>
            </a:r>
            <a:r>
              <a:rPr lang="en-US" dirty="0">
                <a:hlinkClick r:id="rId2"/>
              </a:rPr>
              <a:t>https://forms.gle/RACbvaYodyfG1JZy8</a:t>
            </a:r>
            <a:r>
              <a:rPr lang="en-US" dirty="0"/>
              <a:t> </a:t>
            </a:r>
          </a:p>
          <a:p>
            <a:r>
              <a:rPr lang="en-US" dirty="0"/>
              <a:t>Establish a class or group partner to be your accountability partner daily: review your benchmarks and metrics with them daily or at set benchmarks.</a:t>
            </a:r>
          </a:p>
          <a:p>
            <a:r>
              <a:rPr lang="en-US" dirty="0"/>
              <a:t>When you confer with the teacher, you will report with your metrics, giving access to content for spot checks and review for quality and expectation alignment.</a:t>
            </a:r>
          </a:p>
        </p:txBody>
      </p:sp>
    </p:spTree>
    <p:extLst>
      <p:ext uri="{BB962C8B-B14F-4D97-AF65-F5344CB8AC3E}">
        <p14:creationId xmlns:p14="http://schemas.microsoft.com/office/powerpoint/2010/main" val="14845289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avon">
      <a:majorFont>
        <a:latin typeface="Sagona Extra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agona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Override1.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ppt/theme/themeOverride2.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2F3B215-496E-4790-A364-7C1C46DEC771}">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50DB95DD-0319-4EE5-8C5C-9CEDF75E02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E2713E1-6312-427E-BFCB-C5A5DA3013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{EE353971-5C83-4078-959F-83960F545EFA}tf78829772_win32</Template>
  <TotalTime>42</TotalTime>
  <Words>288</Words>
  <Application>Microsoft Office PowerPoint</Application>
  <PresentationFormat>Widescreen</PresentationFormat>
  <Paragraphs>25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Garamond</vt:lpstr>
      <vt:lpstr>Sagona Book</vt:lpstr>
      <vt:lpstr>Sagona ExtraLight</vt:lpstr>
      <vt:lpstr>SavonVTI</vt:lpstr>
      <vt:lpstr>Project Management</vt:lpstr>
      <vt:lpstr>Why project management?</vt:lpstr>
      <vt:lpstr>How it works (a basic outline)</vt:lpstr>
      <vt:lpstr>How it will work in the classroom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Management</dc:title>
  <dc:creator>Rose Johnson</dc:creator>
  <cp:lastModifiedBy>Rose Johnson</cp:lastModifiedBy>
  <cp:revision>3</cp:revision>
  <dcterms:created xsi:type="dcterms:W3CDTF">2021-09-23T00:50:50Z</dcterms:created>
  <dcterms:modified xsi:type="dcterms:W3CDTF">2021-09-23T01:33:13Z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