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4"/>
  </p:sldMasterIdLst>
  <p:notesMasterIdLst>
    <p:notesMasterId r:id="rId20"/>
  </p:notesMasterIdLst>
  <p:handoutMasterIdLst>
    <p:handoutMasterId r:id="rId21"/>
  </p:handoutMasterIdLst>
  <p:sldIdLst>
    <p:sldId id="339" r:id="rId5"/>
    <p:sldId id="351" r:id="rId6"/>
    <p:sldId id="349" r:id="rId7"/>
    <p:sldId id="350" r:id="rId8"/>
    <p:sldId id="353" r:id="rId9"/>
    <p:sldId id="355" r:id="rId10"/>
    <p:sldId id="356" r:id="rId11"/>
    <p:sldId id="352" r:id="rId12"/>
    <p:sldId id="359" r:id="rId13"/>
    <p:sldId id="363" r:id="rId14"/>
    <p:sldId id="361" r:id="rId15"/>
    <p:sldId id="364" r:id="rId16"/>
    <p:sldId id="365" r:id="rId17"/>
    <p:sldId id="366" r:id="rId18"/>
    <p:sldId id="360" r:id="rId19"/>
  </p:sldIdLst>
  <p:sldSz cx="12192000" cy="6858000"/>
  <p:notesSz cx="6950075" cy="9236075"/>
  <p:embeddedFontLst>
    <p:embeddedFont>
      <p:font typeface="Arial Black" panose="020B0A04020102020204" pitchFamily="34" charset="0"/>
      <p:bold r:id="rId22"/>
    </p:embeddedFont>
    <p:embeddedFont>
      <p:font typeface="Bradley Hand ITC" panose="03070402050302030203" pitchFamily="66" charset="0"/>
      <p:regular r:id="rId23"/>
    </p:embeddedFont>
    <p:embeddedFont>
      <p:font typeface="Calibri" panose="020F0502020204030204" pitchFamily="34" charset="0"/>
      <p:regular r:id="rId24"/>
      <p:bold r:id="rId25"/>
      <p:italic r:id="rId26"/>
      <p:boldItalic r:id="rId27"/>
    </p:embeddedFont>
    <p:embeddedFont>
      <p:font typeface="Calibri Light" panose="020F0302020204030204" pitchFamily="34" charset="0"/>
      <p:regular r:id="rId28"/>
      <p:italic r:id="rId29"/>
    </p:embeddedFont>
    <p:embeddedFont>
      <p:font typeface="Myriad Pro" panose="020B0503030403020204" charset="0"/>
      <p:regular r:id="rId30"/>
      <p:bold r:id="rId31"/>
      <p:italic r:id="rId32"/>
      <p:boldItalic r:id="rId3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van Mirolla" initials="EM" lastIdx="1" clrIdx="0">
    <p:extLst>
      <p:ext uri="{19B8F6BF-5375-455C-9EA6-DF929625EA0E}">
        <p15:presenceInfo xmlns:p15="http://schemas.microsoft.com/office/powerpoint/2012/main" userId="S::evan.mirolla@highlineschools.org::b29df9a8-8ff8-4a17-8d8a-584f54d466ed" providerId="AD"/>
      </p:ext>
    </p:extLst>
  </p:cmAuthor>
  <p:cmAuthor id="2" name="Lolita Odonnell" initials="LO" lastIdx="0" clrIdx="1">
    <p:extLst>
      <p:ext uri="{19B8F6BF-5375-455C-9EA6-DF929625EA0E}">
        <p15:presenceInfo xmlns:p15="http://schemas.microsoft.com/office/powerpoint/2012/main" userId="S-1-5-21-1011293763-969304745-805716375-352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6CB33F"/>
    <a:srgbClr val="0084A9"/>
    <a:srgbClr val="F47B20"/>
    <a:srgbClr val="FFFFFF"/>
    <a:srgbClr val="464646"/>
    <a:srgbClr val="5A5A5A"/>
    <a:srgbClr val="762123"/>
    <a:srgbClr val="008420"/>
    <a:srgbClr val="D4992B"/>
    <a:srgbClr val="231F2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532" autoAdjust="0"/>
    <p:restoredTop sz="85067" autoAdjust="0"/>
  </p:normalViewPr>
  <p:slideViewPr>
    <p:cSldViewPr snapToGrid="0">
      <p:cViewPr varScale="1">
        <p:scale>
          <a:sx n="98" d="100"/>
          <a:sy n="98" d="100"/>
        </p:scale>
        <p:origin x="1158" y="84"/>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5.fntdata"/><Relationship Id="rId21" Type="http://schemas.openxmlformats.org/officeDocument/2006/relationships/handoutMaster" Target="handoutMasters/handoutMaster1.xml"/><Relationship Id="rId34"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4.fntdata"/><Relationship Id="rId33" Type="http://schemas.openxmlformats.org/officeDocument/2006/relationships/font" Target="fonts/font12.fntdata"/><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29" Type="http://schemas.openxmlformats.org/officeDocument/2006/relationships/font" Target="fonts/font8.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3.fntdata"/><Relationship Id="rId32" Type="http://schemas.openxmlformats.org/officeDocument/2006/relationships/font" Target="fonts/font11.fntdata"/><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10.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s>
</file>

<file path=ppt/diagrams/_rels/data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svg"/><Relationship Id="rId1" Type="http://schemas.openxmlformats.org/officeDocument/2006/relationships/image" Target="../media/image1.png"/><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diagrams/_rels/data6.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diagrams/_rels/drawing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svg"/><Relationship Id="rId1" Type="http://schemas.openxmlformats.org/officeDocument/2006/relationships/image" Target="../media/image1.png"/><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diagrams/_rels/drawing6.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diagrams/colors1.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8D8C078-82BE-46F6-B5A0-54EC97326A95}"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C543F0E9-740A-41FA-BEB4-068DA7933C7E}">
      <dgm:prSet/>
      <dgm:spPr/>
      <dgm:t>
        <a:bodyPr/>
        <a:lstStyle/>
        <a:p>
          <a:r>
            <a:rPr lang="en-US"/>
            <a:t>Look at the bulleted descriptors under each heading.</a:t>
          </a:r>
        </a:p>
      </dgm:t>
    </dgm:pt>
    <dgm:pt modelId="{76DFE5E0-C313-4E51-96DC-E10B4E336C21}" type="parTrans" cxnId="{6A701096-89CB-4AD0-A54D-D5D75A47C6F0}">
      <dgm:prSet/>
      <dgm:spPr/>
      <dgm:t>
        <a:bodyPr/>
        <a:lstStyle/>
        <a:p>
          <a:endParaRPr lang="en-US"/>
        </a:p>
      </dgm:t>
    </dgm:pt>
    <dgm:pt modelId="{1C2A3463-200C-480B-8C07-6125DF3CDDF9}" type="sibTrans" cxnId="{6A701096-89CB-4AD0-A54D-D5D75A47C6F0}">
      <dgm:prSet/>
      <dgm:spPr/>
      <dgm:t>
        <a:bodyPr/>
        <a:lstStyle/>
        <a:p>
          <a:endParaRPr lang="en-US"/>
        </a:p>
      </dgm:t>
    </dgm:pt>
    <dgm:pt modelId="{63D87CDB-D055-4639-AA52-3C15457FFFCB}">
      <dgm:prSet/>
      <dgm:spPr/>
      <dgm:t>
        <a:bodyPr/>
        <a:lstStyle/>
        <a:p>
          <a:r>
            <a:rPr lang="en-US"/>
            <a:t>Mark or circle the ones that best describe your school. </a:t>
          </a:r>
        </a:p>
      </dgm:t>
    </dgm:pt>
    <dgm:pt modelId="{01C2FF50-C2CF-404B-8EA8-F0BB0906AA2E}" type="parTrans" cxnId="{AB1984BD-A4BC-4D67-8F14-7F5911B96A5B}">
      <dgm:prSet/>
      <dgm:spPr/>
      <dgm:t>
        <a:bodyPr/>
        <a:lstStyle/>
        <a:p>
          <a:endParaRPr lang="en-US"/>
        </a:p>
      </dgm:t>
    </dgm:pt>
    <dgm:pt modelId="{5B7E892B-B542-4934-A48D-8751050F14A9}" type="sibTrans" cxnId="{AB1984BD-A4BC-4D67-8F14-7F5911B96A5B}">
      <dgm:prSet/>
      <dgm:spPr/>
      <dgm:t>
        <a:bodyPr/>
        <a:lstStyle/>
        <a:p>
          <a:endParaRPr lang="en-US"/>
        </a:p>
      </dgm:t>
    </dgm:pt>
    <dgm:pt modelId="{A9E2F39D-0EB9-466A-9A76-62EB33673E2E}">
      <dgm:prSet/>
      <dgm:spPr/>
      <dgm:t>
        <a:bodyPr/>
        <a:lstStyle/>
        <a:p>
          <a:r>
            <a:rPr lang="en-US"/>
            <a:t>Check the boxes that have the most statement under them marked or circled.  Check only one box in a row.</a:t>
          </a:r>
        </a:p>
      </dgm:t>
    </dgm:pt>
    <dgm:pt modelId="{84B8F39F-5B3A-455B-BF12-FDE4D291F399}" type="parTrans" cxnId="{CCB2DD6C-EB53-448C-A0F6-FCBC4ADB3A02}">
      <dgm:prSet/>
      <dgm:spPr/>
      <dgm:t>
        <a:bodyPr/>
        <a:lstStyle/>
        <a:p>
          <a:endParaRPr lang="en-US"/>
        </a:p>
      </dgm:t>
    </dgm:pt>
    <dgm:pt modelId="{781B0C1C-ED64-48C0-A77D-5C5776F2083B}" type="sibTrans" cxnId="{CCB2DD6C-EB53-448C-A0F6-FCBC4ADB3A02}">
      <dgm:prSet/>
      <dgm:spPr/>
      <dgm:t>
        <a:bodyPr/>
        <a:lstStyle/>
        <a:p>
          <a:endParaRPr lang="en-US"/>
        </a:p>
      </dgm:t>
    </dgm:pt>
    <dgm:pt modelId="{9AE10420-E3FE-44FE-98A4-9C9313DC0247}" type="pres">
      <dgm:prSet presAssocID="{A8D8C078-82BE-46F6-B5A0-54EC97326A95}" presName="root" presStyleCnt="0">
        <dgm:presLayoutVars>
          <dgm:dir/>
          <dgm:resizeHandles val="exact"/>
        </dgm:presLayoutVars>
      </dgm:prSet>
      <dgm:spPr/>
    </dgm:pt>
    <dgm:pt modelId="{DE89A5E9-9353-4822-83CB-BD6C535FBBD0}" type="pres">
      <dgm:prSet presAssocID="{C543F0E9-740A-41FA-BEB4-068DA7933C7E}" presName="compNode" presStyleCnt="0"/>
      <dgm:spPr/>
    </dgm:pt>
    <dgm:pt modelId="{3EB7E7A3-BB41-4064-9057-031A49F99819}" type="pres">
      <dgm:prSet presAssocID="{C543F0E9-740A-41FA-BEB4-068DA7933C7E}" presName="bgRect" presStyleLbl="bgShp" presStyleIdx="0" presStyleCnt="3"/>
      <dgm:spPr/>
    </dgm:pt>
    <dgm:pt modelId="{335E6AEE-1AB4-497B-B621-D8CC3F9438BA}" type="pres">
      <dgm:prSet presAssocID="{C543F0E9-740A-41FA-BEB4-068DA7933C7E}"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rawing Compass"/>
        </a:ext>
      </dgm:extLst>
    </dgm:pt>
    <dgm:pt modelId="{594FC17A-7641-4E55-A95F-E309A98F4C0D}" type="pres">
      <dgm:prSet presAssocID="{C543F0E9-740A-41FA-BEB4-068DA7933C7E}" presName="spaceRect" presStyleCnt="0"/>
      <dgm:spPr/>
    </dgm:pt>
    <dgm:pt modelId="{28D54B3D-8259-4F69-B81A-F7C1EC09E2E1}" type="pres">
      <dgm:prSet presAssocID="{C543F0E9-740A-41FA-BEB4-068DA7933C7E}" presName="parTx" presStyleLbl="revTx" presStyleIdx="0" presStyleCnt="3">
        <dgm:presLayoutVars>
          <dgm:chMax val="0"/>
          <dgm:chPref val="0"/>
        </dgm:presLayoutVars>
      </dgm:prSet>
      <dgm:spPr/>
    </dgm:pt>
    <dgm:pt modelId="{AFCF795C-D124-4CEA-AC5D-C862610DC0A0}" type="pres">
      <dgm:prSet presAssocID="{1C2A3463-200C-480B-8C07-6125DF3CDDF9}" presName="sibTrans" presStyleCnt="0"/>
      <dgm:spPr/>
    </dgm:pt>
    <dgm:pt modelId="{D9767E8F-02BB-4E36-9375-433F672792ED}" type="pres">
      <dgm:prSet presAssocID="{63D87CDB-D055-4639-AA52-3C15457FFFCB}" presName="compNode" presStyleCnt="0"/>
      <dgm:spPr/>
    </dgm:pt>
    <dgm:pt modelId="{2278DC36-9653-4997-A186-EC838A0F4D29}" type="pres">
      <dgm:prSet presAssocID="{63D87CDB-D055-4639-AA52-3C15457FFFCB}" presName="bgRect" presStyleLbl="bgShp" presStyleIdx="1" presStyleCnt="3"/>
      <dgm:spPr/>
    </dgm:pt>
    <dgm:pt modelId="{EC9D52D9-AADF-487E-AA59-65AE3D67A87E}" type="pres">
      <dgm:prSet presAssocID="{63D87CDB-D055-4639-AA52-3C15457FFFCB}"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Pencil"/>
        </a:ext>
      </dgm:extLst>
    </dgm:pt>
    <dgm:pt modelId="{C54C53C7-ADF7-4A6D-8E89-979172B09D21}" type="pres">
      <dgm:prSet presAssocID="{63D87CDB-D055-4639-AA52-3C15457FFFCB}" presName="spaceRect" presStyleCnt="0"/>
      <dgm:spPr/>
    </dgm:pt>
    <dgm:pt modelId="{404B9873-BC1D-43EA-8DDF-5D4B340894A8}" type="pres">
      <dgm:prSet presAssocID="{63D87CDB-D055-4639-AA52-3C15457FFFCB}" presName="parTx" presStyleLbl="revTx" presStyleIdx="1" presStyleCnt="3">
        <dgm:presLayoutVars>
          <dgm:chMax val="0"/>
          <dgm:chPref val="0"/>
        </dgm:presLayoutVars>
      </dgm:prSet>
      <dgm:spPr/>
    </dgm:pt>
    <dgm:pt modelId="{D1190EE2-4B97-4A51-B1C2-EFC0EC4F5FEC}" type="pres">
      <dgm:prSet presAssocID="{5B7E892B-B542-4934-A48D-8751050F14A9}" presName="sibTrans" presStyleCnt="0"/>
      <dgm:spPr/>
    </dgm:pt>
    <dgm:pt modelId="{21689FBD-55CB-4D4B-8590-FFE0147E8AF3}" type="pres">
      <dgm:prSet presAssocID="{A9E2F39D-0EB9-466A-9A76-62EB33673E2E}" presName="compNode" presStyleCnt="0"/>
      <dgm:spPr/>
    </dgm:pt>
    <dgm:pt modelId="{46FB18FD-F19C-47A8-AB2D-F0FFF65A421C}" type="pres">
      <dgm:prSet presAssocID="{A9E2F39D-0EB9-466A-9A76-62EB33673E2E}" presName="bgRect" presStyleLbl="bgShp" presStyleIdx="2" presStyleCnt="3"/>
      <dgm:spPr/>
    </dgm:pt>
    <dgm:pt modelId="{089BAD05-B9A3-42CB-A296-AAED80ED1BCB}" type="pres">
      <dgm:prSet presAssocID="{A9E2F39D-0EB9-466A-9A76-62EB33673E2E}"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Presentation with Checklist"/>
        </a:ext>
      </dgm:extLst>
    </dgm:pt>
    <dgm:pt modelId="{93440E15-6B40-402C-AA06-1333686A491A}" type="pres">
      <dgm:prSet presAssocID="{A9E2F39D-0EB9-466A-9A76-62EB33673E2E}" presName="spaceRect" presStyleCnt="0"/>
      <dgm:spPr/>
    </dgm:pt>
    <dgm:pt modelId="{1C52C052-EE27-45B8-A3DD-44F047D28BED}" type="pres">
      <dgm:prSet presAssocID="{A9E2F39D-0EB9-466A-9A76-62EB33673E2E}" presName="parTx" presStyleLbl="revTx" presStyleIdx="2" presStyleCnt="3">
        <dgm:presLayoutVars>
          <dgm:chMax val="0"/>
          <dgm:chPref val="0"/>
        </dgm:presLayoutVars>
      </dgm:prSet>
      <dgm:spPr/>
    </dgm:pt>
  </dgm:ptLst>
  <dgm:cxnLst>
    <dgm:cxn modelId="{EA3B5835-2203-4433-9A70-1B92220F10FB}" type="presOf" srcId="{C543F0E9-740A-41FA-BEB4-068DA7933C7E}" destId="{28D54B3D-8259-4F69-B81A-F7C1EC09E2E1}" srcOrd="0" destOrd="0" presId="urn:microsoft.com/office/officeart/2018/2/layout/IconVerticalSolidList"/>
    <dgm:cxn modelId="{CCB2DD6C-EB53-448C-A0F6-FCBC4ADB3A02}" srcId="{A8D8C078-82BE-46F6-B5A0-54EC97326A95}" destId="{A9E2F39D-0EB9-466A-9A76-62EB33673E2E}" srcOrd="2" destOrd="0" parTransId="{84B8F39F-5B3A-455B-BF12-FDE4D291F399}" sibTransId="{781B0C1C-ED64-48C0-A77D-5C5776F2083B}"/>
    <dgm:cxn modelId="{6A701096-89CB-4AD0-A54D-D5D75A47C6F0}" srcId="{A8D8C078-82BE-46F6-B5A0-54EC97326A95}" destId="{C543F0E9-740A-41FA-BEB4-068DA7933C7E}" srcOrd="0" destOrd="0" parTransId="{76DFE5E0-C313-4E51-96DC-E10B4E336C21}" sibTransId="{1C2A3463-200C-480B-8C07-6125DF3CDDF9}"/>
    <dgm:cxn modelId="{539A829E-ED9C-4CD3-BE01-858F41B688EC}" type="presOf" srcId="{63D87CDB-D055-4639-AA52-3C15457FFFCB}" destId="{404B9873-BC1D-43EA-8DDF-5D4B340894A8}" srcOrd="0" destOrd="0" presId="urn:microsoft.com/office/officeart/2018/2/layout/IconVerticalSolidList"/>
    <dgm:cxn modelId="{0500F7A8-0033-40DA-9E1B-979B18DDC9C5}" type="presOf" srcId="{A9E2F39D-0EB9-466A-9A76-62EB33673E2E}" destId="{1C52C052-EE27-45B8-A3DD-44F047D28BED}" srcOrd="0" destOrd="0" presId="urn:microsoft.com/office/officeart/2018/2/layout/IconVerticalSolidList"/>
    <dgm:cxn modelId="{AB1984BD-A4BC-4D67-8F14-7F5911B96A5B}" srcId="{A8D8C078-82BE-46F6-B5A0-54EC97326A95}" destId="{63D87CDB-D055-4639-AA52-3C15457FFFCB}" srcOrd="1" destOrd="0" parTransId="{01C2FF50-C2CF-404B-8EA8-F0BB0906AA2E}" sibTransId="{5B7E892B-B542-4934-A48D-8751050F14A9}"/>
    <dgm:cxn modelId="{BA73CFC0-F1CD-4AB2-80E6-13FD31267CDA}" type="presOf" srcId="{A8D8C078-82BE-46F6-B5A0-54EC97326A95}" destId="{9AE10420-E3FE-44FE-98A4-9C9313DC0247}" srcOrd="0" destOrd="0" presId="urn:microsoft.com/office/officeart/2018/2/layout/IconVerticalSolidList"/>
    <dgm:cxn modelId="{4FD73E55-D26C-4D45-9312-5B94DC60862A}" type="presParOf" srcId="{9AE10420-E3FE-44FE-98A4-9C9313DC0247}" destId="{DE89A5E9-9353-4822-83CB-BD6C535FBBD0}" srcOrd="0" destOrd="0" presId="urn:microsoft.com/office/officeart/2018/2/layout/IconVerticalSolidList"/>
    <dgm:cxn modelId="{32162BA4-5974-4296-8E53-78B8C2879322}" type="presParOf" srcId="{DE89A5E9-9353-4822-83CB-BD6C535FBBD0}" destId="{3EB7E7A3-BB41-4064-9057-031A49F99819}" srcOrd="0" destOrd="0" presId="urn:microsoft.com/office/officeart/2018/2/layout/IconVerticalSolidList"/>
    <dgm:cxn modelId="{A57A1B43-E0F6-4308-A5ED-735D922E6ECD}" type="presParOf" srcId="{DE89A5E9-9353-4822-83CB-BD6C535FBBD0}" destId="{335E6AEE-1AB4-497B-B621-D8CC3F9438BA}" srcOrd="1" destOrd="0" presId="urn:microsoft.com/office/officeart/2018/2/layout/IconVerticalSolidList"/>
    <dgm:cxn modelId="{AFFBB4BD-799C-4FD6-A8FD-2F91B4402C75}" type="presParOf" srcId="{DE89A5E9-9353-4822-83CB-BD6C535FBBD0}" destId="{594FC17A-7641-4E55-A95F-E309A98F4C0D}" srcOrd="2" destOrd="0" presId="urn:microsoft.com/office/officeart/2018/2/layout/IconVerticalSolidList"/>
    <dgm:cxn modelId="{DD768955-C5EE-4EC5-9B70-4A655A1C4312}" type="presParOf" srcId="{DE89A5E9-9353-4822-83CB-BD6C535FBBD0}" destId="{28D54B3D-8259-4F69-B81A-F7C1EC09E2E1}" srcOrd="3" destOrd="0" presId="urn:microsoft.com/office/officeart/2018/2/layout/IconVerticalSolidList"/>
    <dgm:cxn modelId="{D18B0FA2-4422-4FF3-994E-39EEDF68C8FA}" type="presParOf" srcId="{9AE10420-E3FE-44FE-98A4-9C9313DC0247}" destId="{AFCF795C-D124-4CEA-AC5D-C862610DC0A0}" srcOrd="1" destOrd="0" presId="urn:microsoft.com/office/officeart/2018/2/layout/IconVerticalSolidList"/>
    <dgm:cxn modelId="{94D0B310-7076-4084-9C15-CA21E75E64D4}" type="presParOf" srcId="{9AE10420-E3FE-44FE-98A4-9C9313DC0247}" destId="{D9767E8F-02BB-4E36-9375-433F672792ED}" srcOrd="2" destOrd="0" presId="urn:microsoft.com/office/officeart/2018/2/layout/IconVerticalSolidList"/>
    <dgm:cxn modelId="{E7BC54BF-B806-4FAA-8924-D3B411A4098D}" type="presParOf" srcId="{D9767E8F-02BB-4E36-9375-433F672792ED}" destId="{2278DC36-9653-4997-A186-EC838A0F4D29}" srcOrd="0" destOrd="0" presId="urn:microsoft.com/office/officeart/2018/2/layout/IconVerticalSolidList"/>
    <dgm:cxn modelId="{02D4843C-5D60-4521-B357-996FA4804D04}" type="presParOf" srcId="{D9767E8F-02BB-4E36-9375-433F672792ED}" destId="{EC9D52D9-AADF-487E-AA59-65AE3D67A87E}" srcOrd="1" destOrd="0" presId="urn:microsoft.com/office/officeart/2018/2/layout/IconVerticalSolidList"/>
    <dgm:cxn modelId="{143E3A7B-D145-4AAB-98E3-621ED2304F99}" type="presParOf" srcId="{D9767E8F-02BB-4E36-9375-433F672792ED}" destId="{C54C53C7-ADF7-4A6D-8E89-979172B09D21}" srcOrd="2" destOrd="0" presId="urn:microsoft.com/office/officeart/2018/2/layout/IconVerticalSolidList"/>
    <dgm:cxn modelId="{1455B026-839D-42C3-9FFE-27955EFDAB53}" type="presParOf" srcId="{D9767E8F-02BB-4E36-9375-433F672792ED}" destId="{404B9873-BC1D-43EA-8DDF-5D4B340894A8}" srcOrd="3" destOrd="0" presId="urn:microsoft.com/office/officeart/2018/2/layout/IconVerticalSolidList"/>
    <dgm:cxn modelId="{99965E72-1A01-42F1-A6EC-10631991A3D7}" type="presParOf" srcId="{9AE10420-E3FE-44FE-98A4-9C9313DC0247}" destId="{D1190EE2-4B97-4A51-B1C2-EFC0EC4F5FEC}" srcOrd="3" destOrd="0" presId="urn:microsoft.com/office/officeart/2018/2/layout/IconVerticalSolidList"/>
    <dgm:cxn modelId="{037DA11F-B859-4762-9FC9-29DF972083C2}" type="presParOf" srcId="{9AE10420-E3FE-44FE-98A4-9C9313DC0247}" destId="{21689FBD-55CB-4D4B-8590-FFE0147E8AF3}" srcOrd="4" destOrd="0" presId="urn:microsoft.com/office/officeart/2018/2/layout/IconVerticalSolidList"/>
    <dgm:cxn modelId="{F236E008-56D9-46B6-8FB6-27799CC9710D}" type="presParOf" srcId="{21689FBD-55CB-4D4B-8590-FFE0147E8AF3}" destId="{46FB18FD-F19C-47A8-AB2D-F0FFF65A421C}" srcOrd="0" destOrd="0" presId="urn:microsoft.com/office/officeart/2018/2/layout/IconVerticalSolidList"/>
    <dgm:cxn modelId="{7B1B111B-1FA2-4F17-82EC-D7EB0CADB451}" type="presParOf" srcId="{21689FBD-55CB-4D4B-8590-FFE0147E8AF3}" destId="{089BAD05-B9A3-42CB-A296-AAED80ED1BCB}" srcOrd="1" destOrd="0" presId="urn:microsoft.com/office/officeart/2018/2/layout/IconVerticalSolidList"/>
    <dgm:cxn modelId="{E97749FE-9809-4580-9AA7-9331636E8269}" type="presParOf" srcId="{21689FBD-55CB-4D4B-8590-FFE0147E8AF3}" destId="{93440E15-6B40-402C-AA06-1333686A491A}" srcOrd="2" destOrd="0" presId="urn:microsoft.com/office/officeart/2018/2/layout/IconVerticalSolidList"/>
    <dgm:cxn modelId="{A248C277-76A1-4631-8F17-F833A6EC4182}" type="presParOf" srcId="{21689FBD-55CB-4D4B-8590-FFE0147E8AF3}" destId="{1C52C052-EE27-45B8-A3DD-44F047D28BED}"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2272EA2-BB52-4624-ABD3-650B6899ECE2}" type="doc">
      <dgm:prSet loTypeId="urn:microsoft.com/office/officeart/2005/8/layout/process2" loCatId="process" qsTypeId="urn:microsoft.com/office/officeart/2005/8/quickstyle/simple1" qsCatId="simple" csTypeId="urn:microsoft.com/office/officeart/2005/8/colors/colorful2" csCatId="colorful" phldr="1"/>
      <dgm:spPr/>
      <dgm:t>
        <a:bodyPr/>
        <a:lstStyle/>
        <a:p>
          <a:endParaRPr lang="en-US"/>
        </a:p>
      </dgm:t>
    </dgm:pt>
    <dgm:pt modelId="{F07EEA73-0430-4780-836F-35E1D2CFCA67}">
      <dgm:prSet/>
      <dgm:spPr/>
      <dgm:t>
        <a:bodyPr/>
        <a:lstStyle/>
        <a:p>
          <a:r>
            <a:rPr lang="en-US" b="1"/>
            <a:t>Fortress School (Below Basic) </a:t>
          </a:r>
          <a:endParaRPr lang="en-US"/>
        </a:p>
      </dgm:t>
    </dgm:pt>
    <dgm:pt modelId="{EA7F5155-320E-47FC-B3D8-1FD364A942EB}" type="parTrans" cxnId="{1C776622-6974-4566-896B-03051956A9C0}">
      <dgm:prSet/>
      <dgm:spPr/>
      <dgm:t>
        <a:bodyPr/>
        <a:lstStyle/>
        <a:p>
          <a:endParaRPr lang="en-US"/>
        </a:p>
      </dgm:t>
    </dgm:pt>
    <dgm:pt modelId="{EE7C7A3F-E5D0-42E2-B6B7-2C2AF56AD906}" type="sibTrans" cxnId="{1C776622-6974-4566-896B-03051956A9C0}">
      <dgm:prSet/>
      <dgm:spPr/>
      <dgm:t>
        <a:bodyPr/>
        <a:lstStyle/>
        <a:p>
          <a:endParaRPr lang="en-US"/>
        </a:p>
      </dgm:t>
    </dgm:pt>
    <dgm:pt modelId="{7781BB6E-1D74-400E-A924-36060EA2CD7F}">
      <dgm:prSet/>
      <dgm:spPr>
        <a:solidFill>
          <a:srgbClr val="6CB33F"/>
        </a:solidFill>
      </dgm:spPr>
      <dgm:t>
        <a:bodyPr/>
        <a:lstStyle/>
        <a:p>
          <a:r>
            <a:rPr lang="en-US" dirty="0"/>
            <a:t>At Fortress Schools, engaging families is a low priority and isn’t thought of as being connected to student outcomes. The standard events for families are held each year mostly out of compliance. Staff have experienced very low turnout at most events, as a result, are discouraged and not enthusiastic about family engagement.</a:t>
          </a:r>
        </a:p>
      </dgm:t>
    </dgm:pt>
    <dgm:pt modelId="{E9EF7F48-C462-45E2-98E7-82077C17B57F}" type="parTrans" cxnId="{6C9D8B3D-4FFF-4900-96C7-43DAE275CEA1}">
      <dgm:prSet/>
      <dgm:spPr/>
      <dgm:t>
        <a:bodyPr/>
        <a:lstStyle/>
        <a:p>
          <a:endParaRPr lang="en-US"/>
        </a:p>
      </dgm:t>
    </dgm:pt>
    <dgm:pt modelId="{CCFC66B1-0F05-4FA0-B88A-F13772EEE4D4}" type="sibTrans" cxnId="{6C9D8B3D-4FFF-4900-96C7-43DAE275CEA1}">
      <dgm:prSet/>
      <dgm:spPr/>
      <dgm:t>
        <a:bodyPr/>
        <a:lstStyle/>
        <a:p>
          <a:endParaRPr lang="en-US"/>
        </a:p>
      </dgm:t>
    </dgm:pt>
    <dgm:pt modelId="{2E20F8D2-E9EA-430E-8E47-6FDE265483BC}" type="pres">
      <dgm:prSet presAssocID="{12272EA2-BB52-4624-ABD3-650B6899ECE2}" presName="linearFlow" presStyleCnt="0">
        <dgm:presLayoutVars>
          <dgm:resizeHandles val="exact"/>
        </dgm:presLayoutVars>
      </dgm:prSet>
      <dgm:spPr/>
    </dgm:pt>
    <dgm:pt modelId="{65411B75-AB2E-48BC-95C2-21148A858012}" type="pres">
      <dgm:prSet presAssocID="{F07EEA73-0430-4780-836F-35E1D2CFCA67}" presName="node" presStyleLbl="node1" presStyleIdx="0" presStyleCnt="2">
        <dgm:presLayoutVars>
          <dgm:bulletEnabled val="1"/>
        </dgm:presLayoutVars>
      </dgm:prSet>
      <dgm:spPr/>
    </dgm:pt>
    <dgm:pt modelId="{EB886394-79A7-44DE-8F17-EFF156BA86F8}" type="pres">
      <dgm:prSet presAssocID="{EE7C7A3F-E5D0-42E2-B6B7-2C2AF56AD906}" presName="sibTrans" presStyleLbl="sibTrans2D1" presStyleIdx="0" presStyleCnt="1"/>
      <dgm:spPr/>
    </dgm:pt>
    <dgm:pt modelId="{1ABC974A-38EF-4F99-B9A6-4067A487E5FE}" type="pres">
      <dgm:prSet presAssocID="{EE7C7A3F-E5D0-42E2-B6B7-2C2AF56AD906}" presName="connectorText" presStyleLbl="sibTrans2D1" presStyleIdx="0" presStyleCnt="1"/>
      <dgm:spPr/>
    </dgm:pt>
    <dgm:pt modelId="{22184D10-F51D-4827-BEEC-044E4CC1F7D3}" type="pres">
      <dgm:prSet presAssocID="{7781BB6E-1D74-400E-A924-36060EA2CD7F}" presName="node" presStyleLbl="node1" presStyleIdx="1" presStyleCnt="2">
        <dgm:presLayoutVars>
          <dgm:bulletEnabled val="1"/>
        </dgm:presLayoutVars>
      </dgm:prSet>
      <dgm:spPr/>
    </dgm:pt>
  </dgm:ptLst>
  <dgm:cxnLst>
    <dgm:cxn modelId="{5E6CA003-86B7-428F-AC58-51450C7B3894}" type="presOf" srcId="{EE7C7A3F-E5D0-42E2-B6B7-2C2AF56AD906}" destId="{1ABC974A-38EF-4F99-B9A6-4067A487E5FE}" srcOrd="1" destOrd="0" presId="urn:microsoft.com/office/officeart/2005/8/layout/process2"/>
    <dgm:cxn modelId="{0197040B-8699-4A7C-A4F9-63FECAEF13F1}" type="presOf" srcId="{EE7C7A3F-E5D0-42E2-B6B7-2C2AF56AD906}" destId="{EB886394-79A7-44DE-8F17-EFF156BA86F8}" srcOrd="0" destOrd="0" presId="urn:microsoft.com/office/officeart/2005/8/layout/process2"/>
    <dgm:cxn modelId="{7C3E6D1A-14E2-4854-B000-2B0E6C234D02}" type="presOf" srcId="{F07EEA73-0430-4780-836F-35E1D2CFCA67}" destId="{65411B75-AB2E-48BC-95C2-21148A858012}" srcOrd="0" destOrd="0" presId="urn:microsoft.com/office/officeart/2005/8/layout/process2"/>
    <dgm:cxn modelId="{1C776622-6974-4566-896B-03051956A9C0}" srcId="{12272EA2-BB52-4624-ABD3-650B6899ECE2}" destId="{F07EEA73-0430-4780-836F-35E1D2CFCA67}" srcOrd="0" destOrd="0" parTransId="{EA7F5155-320E-47FC-B3D8-1FD364A942EB}" sibTransId="{EE7C7A3F-E5D0-42E2-B6B7-2C2AF56AD906}"/>
    <dgm:cxn modelId="{6C9D8B3D-4FFF-4900-96C7-43DAE275CEA1}" srcId="{12272EA2-BB52-4624-ABD3-650B6899ECE2}" destId="{7781BB6E-1D74-400E-A924-36060EA2CD7F}" srcOrd="1" destOrd="0" parTransId="{E9EF7F48-C462-45E2-98E7-82077C17B57F}" sibTransId="{CCFC66B1-0F05-4FA0-B88A-F13772EEE4D4}"/>
    <dgm:cxn modelId="{00C176A5-F996-47CD-920F-A3C3520B1FFA}" type="presOf" srcId="{7781BB6E-1D74-400E-A924-36060EA2CD7F}" destId="{22184D10-F51D-4827-BEEC-044E4CC1F7D3}" srcOrd="0" destOrd="0" presId="urn:microsoft.com/office/officeart/2005/8/layout/process2"/>
    <dgm:cxn modelId="{469AE9EB-E71E-48CB-96D1-E9EE1842770D}" type="presOf" srcId="{12272EA2-BB52-4624-ABD3-650B6899ECE2}" destId="{2E20F8D2-E9EA-430E-8E47-6FDE265483BC}" srcOrd="0" destOrd="0" presId="urn:microsoft.com/office/officeart/2005/8/layout/process2"/>
    <dgm:cxn modelId="{CFA138EC-34D0-4A83-AE14-998373C63916}" type="presParOf" srcId="{2E20F8D2-E9EA-430E-8E47-6FDE265483BC}" destId="{65411B75-AB2E-48BC-95C2-21148A858012}" srcOrd="0" destOrd="0" presId="urn:microsoft.com/office/officeart/2005/8/layout/process2"/>
    <dgm:cxn modelId="{1699109A-54E6-4DCB-A19F-9498D6239AA2}" type="presParOf" srcId="{2E20F8D2-E9EA-430E-8E47-6FDE265483BC}" destId="{EB886394-79A7-44DE-8F17-EFF156BA86F8}" srcOrd="1" destOrd="0" presId="urn:microsoft.com/office/officeart/2005/8/layout/process2"/>
    <dgm:cxn modelId="{B2FA3A2E-7316-4015-A4FB-B87F95A12F34}" type="presParOf" srcId="{EB886394-79A7-44DE-8F17-EFF156BA86F8}" destId="{1ABC974A-38EF-4F99-B9A6-4067A487E5FE}" srcOrd="0" destOrd="0" presId="urn:microsoft.com/office/officeart/2005/8/layout/process2"/>
    <dgm:cxn modelId="{A0A0AE9A-024A-4444-852E-C192BDC49EAC}" type="presParOf" srcId="{2E20F8D2-E9EA-430E-8E47-6FDE265483BC}" destId="{22184D10-F51D-4827-BEEC-044E4CC1F7D3}" srcOrd="2"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6FAECCC-F3EE-4FF1-BB63-EC382DFB0B95}"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53E9AE1E-41B9-4A6F-B880-D36B24FB9A07}">
      <dgm:prSet/>
      <dgm:spPr/>
      <dgm:t>
        <a:bodyPr/>
        <a:lstStyle/>
        <a:p>
          <a:r>
            <a:rPr lang="en-US" b="1"/>
            <a:t>Come-If-We-Call School (Basic)</a:t>
          </a:r>
          <a:endParaRPr lang="en-US"/>
        </a:p>
      </dgm:t>
    </dgm:pt>
    <dgm:pt modelId="{FC760292-018A-4D61-BD34-071E9BB0C314}" type="parTrans" cxnId="{87CF2557-E7D7-4C74-A3EE-A4F449A08165}">
      <dgm:prSet/>
      <dgm:spPr/>
      <dgm:t>
        <a:bodyPr/>
        <a:lstStyle/>
        <a:p>
          <a:endParaRPr lang="en-US"/>
        </a:p>
      </dgm:t>
    </dgm:pt>
    <dgm:pt modelId="{EF383DBA-AE5D-404C-BC44-0CCAB003F6AB}" type="sibTrans" cxnId="{87CF2557-E7D7-4C74-A3EE-A4F449A08165}">
      <dgm:prSet/>
      <dgm:spPr/>
      <dgm:t>
        <a:bodyPr/>
        <a:lstStyle/>
        <a:p>
          <a:endParaRPr lang="en-US"/>
        </a:p>
      </dgm:t>
    </dgm:pt>
    <dgm:pt modelId="{87B0F781-FCBD-44F3-9320-BD221D52E229}">
      <dgm:prSet/>
      <dgm:spPr>
        <a:solidFill>
          <a:srgbClr val="6CB33F"/>
        </a:solidFill>
      </dgm:spPr>
      <dgm:t>
        <a:bodyPr/>
        <a:lstStyle/>
        <a:p>
          <a:r>
            <a:rPr lang="en-US" dirty="0"/>
            <a:t>Come-If-We-Call School are more positive about the concept of engaging with families, but the school sets the terms of engagement. Most of the communication is one way- from the school to home, and families can come to school only when invited. These schools  operate with a “don’t call us, we’ll call you” culture.</a:t>
          </a:r>
        </a:p>
      </dgm:t>
    </dgm:pt>
    <dgm:pt modelId="{38A38E5B-FBAE-4174-9B36-AB9F81470A53}" type="parTrans" cxnId="{BD4786D0-06DB-4FD7-B416-6F648050C716}">
      <dgm:prSet/>
      <dgm:spPr/>
      <dgm:t>
        <a:bodyPr/>
        <a:lstStyle/>
        <a:p>
          <a:endParaRPr lang="en-US"/>
        </a:p>
      </dgm:t>
    </dgm:pt>
    <dgm:pt modelId="{BF6605C0-0D93-416E-BFF5-4427803214D1}" type="sibTrans" cxnId="{BD4786D0-06DB-4FD7-B416-6F648050C716}">
      <dgm:prSet/>
      <dgm:spPr/>
      <dgm:t>
        <a:bodyPr/>
        <a:lstStyle/>
        <a:p>
          <a:endParaRPr lang="en-US"/>
        </a:p>
      </dgm:t>
    </dgm:pt>
    <dgm:pt modelId="{D6992F9D-A8D9-4D4B-922E-D91440B76135}" type="pres">
      <dgm:prSet presAssocID="{B6FAECCC-F3EE-4FF1-BB63-EC382DFB0B95}" presName="linear" presStyleCnt="0">
        <dgm:presLayoutVars>
          <dgm:animLvl val="lvl"/>
          <dgm:resizeHandles val="exact"/>
        </dgm:presLayoutVars>
      </dgm:prSet>
      <dgm:spPr/>
    </dgm:pt>
    <dgm:pt modelId="{EFB4FB59-7A19-4C5E-AA2C-ACDFC29F9B6C}" type="pres">
      <dgm:prSet presAssocID="{53E9AE1E-41B9-4A6F-B880-D36B24FB9A07}" presName="parentText" presStyleLbl="node1" presStyleIdx="0" presStyleCnt="2">
        <dgm:presLayoutVars>
          <dgm:chMax val="0"/>
          <dgm:bulletEnabled val="1"/>
        </dgm:presLayoutVars>
      </dgm:prSet>
      <dgm:spPr/>
    </dgm:pt>
    <dgm:pt modelId="{CA766456-2C32-4824-B2DB-E0B6D24147A3}" type="pres">
      <dgm:prSet presAssocID="{EF383DBA-AE5D-404C-BC44-0CCAB003F6AB}" presName="spacer" presStyleCnt="0"/>
      <dgm:spPr/>
    </dgm:pt>
    <dgm:pt modelId="{C1EBACDE-0EFF-4091-9B61-4E7F3E4004E7}" type="pres">
      <dgm:prSet presAssocID="{87B0F781-FCBD-44F3-9320-BD221D52E229}" presName="parentText" presStyleLbl="node1" presStyleIdx="1" presStyleCnt="2">
        <dgm:presLayoutVars>
          <dgm:chMax val="0"/>
          <dgm:bulletEnabled val="1"/>
        </dgm:presLayoutVars>
      </dgm:prSet>
      <dgm:spPr/>
    </dgm:pt>
  </dgm:ptLst>
  <dgm:cxnLst>
    <dgm:cxn modelId="{87CF2557-E7D7-4C74-A3EE-A4F449A08165}" srcId="{B6FAECCC-F3EE-4FF1-BB63-EC382DFB0B95}" destId="{53E9AE1E-41B9-4A6F-B880-D36B24FB9A07}" srcOrd="0" destOrd="0" parTransId="{FC760292-018A-4D61-BD34-071E9BB0C314}" sibTransId="{EF383DBA-AE5D-404C-BC44-0CCAB003F6AB}"/>
    <dgm:cxn modelId="{4369DF8A-A844-46B2-9A77-C068EB928BB6}" type="presOf" srcId="{87B0F781-FCBD-44F3-9320-BD221D52E229}" destId="{C1EBACDE-0EFF-4091-9B61-4E7F3E4004E7}" srcOrd="0" destOrd="0" presId="urn:microsoft.com/office/officeart/2005/8/layout/vList2"/>
    <dgm:cxn modelId="{1DAE1996-3C92-4933-B6DD-80890B1A79BC}" type="presOf" srcId="{53E9AE1E-41B9-4A6F-B880-D36B24FB9A07}" destId="{EFB4FB59-7A19-4C5E-AA2C-ACDFC29F9B6C}" srcOrd="0" destOrd="0" presId="urn:microsoft.com/office/officeart/2005/8/layout/vList2"/>
    <dgm:cxn modelId="{F5BFB9A4-BDA6-444F-8D53-1B419A44512C}" type="presOf" srcId="{B6FAECCC-F3EE-4FF1-BB63-EC382DFB0B95}" destId="{D6992F9D-A8D9-4D4B-922E-D91440B76135}" srcOrd="0" destOrd="0" presId="urn:microsoft.com/office/officeart/2005/8/layout/vList2"/>
    <dgm:cxn modelId="{BD4786D0-06DB-4FD7-B416-6F648050C716}" srcId="{B6FAECCC-F3EE-4FF1-BB63-EC382DFB0B95}" destId="{87B0F781-FCBD-44F3-9320-BD221D52E229}" srcOrd="1" destOrd="0" parTransId="{38A38E5B-FBAE-4174-9B36-AB9F81470A53}" sibTransId="{BF6605C0-0D93-416E-BFF5-4427803214D1}"/>
    <dgm:cxn modelId="{786505D1-8D51-4D71-B7B6-7491084E0EF2}" type="presParOf" srcId="{D6992F9D-A8D9-4D4B-922E-D91440B76135}" destId="{EFB4FB59-7A19-4C5E-AA2C-ACDFC29F9B6C}" srcOrd="0" destOrd="0" presId="urn:microsoft.com/office/officeart/2005/8/layout/vList2"/>
    <dgm:cxn modelId="{2375411B-A6B0-4988-85A3-838732FD84DB}" type="presParOf" srcId="{D6992F9D-A8D9-4D4B-922E-D91440B76135}" destId="{CA766456-2C32-4824-B2DB-E0B6D24147A3}" srcOrd="1" destOrd="0" presId="urn:microsoft.com/office/officeart/2005/8/layout/vList2"/>
    <dgm:cxn modelId="{674900A8-2F7E-4989-8C19-F6863DF57E60}" type="presParOf" srcId="{D6992F9D-A8D9-4D4B-922E-D91440B76135}" destId="{C1EBACDE-0EFF-4091-9B61-4E7F3E4004E7}"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E9D43F2-A78B-437B-92DA-41306530F2E6}"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en-US"/>
        </a:p>
      </dgm:t>
    </dgm:pt>
    <dgm:pt modelId="{1C3F7AE4-846E-4147-863B-AA965588C231}">
      <dgm:prSet/>
      <dgm:spPr>
        <a:solidFill>
          <a:srgbClr val="F47B20"/>
        </a:solidFill>
      </dgm:spPr>
      <dgm:t>
        <a:bodyPr/>
        <a:lstStyle/>
        <a:p>
          <a:r>
            <a:rPr lang="en-US" b="1"/>
            <a:t>Open-Door School (Proficient)</a:t>
          </a:r>
          <a:endParaRPr lang="en-US"/>
        </a:p>
      </dgm:t>
    </dgm:pt>
    <dgm:pt modelId="{30B8E0A5-338C-4D4A-AD3B-61B34F6E1E91}" type="parTrans" cxnId="{41A7BB00-94CC-4192-8360-E4EFA2ED3D4D}">
      <dgm:prSet/>
      <dgm:spPr/>
      <dgm:t>
        <a:bodyPr/>
        <a:lstStyle/>
        <a:p>
          <a:endParaRPr lang="en-US"/>
        </a:p>
      </dgm:t>
    </dgm:pt>
    <dgm:pt modelId="{57381DD1-3986-48F3-BA28-50F4DD5B5237}" type="sibTrans" cxnId="{41A7BB00-94CC-4192-8360-E4EFA2ED3D4D}">
      <dgm:prSet/>
      <dgm:spPr/>
      <dgm:t>
        <a:bodyPr/>
        <a:lstStyle/>
        <a:p>
          <a:endParaRPr lang="en-US"/>
        </a:p>
      </dgm:t>
    </dgm:pt>
    <dgm:pt modelId="{6716C099-2017-48A9-895D-76C5CB2582D3}">
      <dgm:prSet/>
      <dgm:spPr/>
      <dgm:t>
        <a:bodyPr/>
        <a:lstStyle/>
        <a:p>
          <a:r>
            <a:rPr lang="en-US" dirty="0"/>
            <a:t>Open-Door Schools make family engagement a priority and see it as an important part of student success. More targeted efforts are made to reach out to invite families to be engaged with a  focus on helping families to support their children’s learning.</a:t>
          </a:r>
        </a:p>
      </dgm:t>
    </dgm:pt>
    <dgm:pt modelId="{DBDA5585-4212-4119-8486-D45759433C4A}" type="parTrans" cxnId="{A2C0D588-4473-429F-A184-E76B58B6E3AB}">
      <dgm:prSet/>
      <dgm:spPr/>
      <dgm:t>
        <a:bodyPr/>
        <a:lstStyle/>
        <a:p>
          <a:endParaRPr lang="en-US"/>
        </a:p>
      </dgm:t>
    </dgm:pt>
    <dgm:pt modelId="{B725E2A3-4A6F-48D1-A045-B3446E619F1D}" type="sibTrans" cxnId="{A2C0D588-4473-429F-A184-E76B58B6E3AB}">
      <dgm:prSet/>
      <dgm:spPr/>
      <dgm:t>
        <a:bodyPr/>
        <a:lstStyle/>
        <a:p>
          <a:endParaRPr lang="en-US"/>
        </a:p>
      </dgm:t>
    </dgm:pt>
    <dgm:pt modelId="{CE27B24A-27B3-4D71-9F5F-735369C53086}" type="pres">
      <dgm:prSet presAssocID="{4E9D43F2-A78B-437B-92DA-41306530F2E6}" presName="diagram" presStyleCnt="0">
        <dgm:presLayoutVars>
          <dgm:dir/>
          <dgm:resizeHandles val="exact"/>
        </dgm:presLayoutVars>
      </dgm:prSet>
      <dgm:spPr/>
    </dgm:pt>
    <dgm:pt modelId="{5C51EB6F-2AFC-41D6-9D54-9068B9344C1E}" type="pres">
      <dgm:prSet presAssocID="{1C3F7AE4-846E-4147-863B-AA965588C231}" presName="node" presStyleLbl="node1" presStyleIdx="0" presStyleCnt="2">
        <dgm:presLayoutVars>
          <dgm:bulletEnabled val="1"/>
        </dgm:presLayoutVars>
      </dgm:prSet>
      <dgm:spPr/>
    </dgm:pt>
    <dgm:pt modelId="{5ACE8B74-C901-4F9F-8972-E4262ED438BD}" type="pres">
      <dgm:prSet presAssocID="{57381DD1-3986-48F3-BA28-50F4DD5B5237}" presName="sibTrans" presStyleCnt="0"/>
      <dgm:spPr/>
    </dgm:pt>
    <dgm:pt modelId="{A8596DF1-FBA9-4EE2-902D-278654E8BAD0}" type="pres">
      <dgm:prSet presAssocID="{6716C099-2017-48A9-895D-76C5CB2582D3}" presName="node" presStyleLbl="node1" presStyleIdx="1" presStyleCnt="2">
        <dgm:presLayoutVars>
          <dgm:bulletEnabled val="1"/>
        </dgm:presLayoutVars>
      </dgm:prSet>
      <dgm:spPr/>
    </dgm:pt>
  </dgm:ptLst>
  <dgm:cxnLst>
    <dgm:cxn modelId="{41A7BB00-94CC-4192-8360-E4EFA2ED3D4D}" srcId="{4E9D43F2-A78B-437B-92DA-41306530F2E6}" destId="{1C3F7AE4-846E-4147-863B-AA965588C231}" srcOrd="0" destOrd="0" parTransId="{30B8E0A5-338C-4D4A-AD3B-61B34F6E1E91}" sibTransId="{57381DD1-3986-48F3-BA28-50F4DD5B5237}"/>
    <dgm:cxn modelId="{5DF68026-6F0C-4086-97C1-23C25D1AD17E}" type="presOf" srcId="{6716C099-2017-48A9-895D-76C5CB2582D3}" destId="{A8596DF1-FBA9-4EE2-902D-278654E8BAD0}" srcOrd="0" destOrd="0" presId="urn:microsoft.com/office/officeart/2005/8/layout/default"/>
    <dgm:cxn modelId="{A2C0D588-4473-429F-A184-E76B58B6E3AB}" srcId="{4E9D43F2-A78B-437B-92DA-41306530F2E6}" destId="{6716C099-2017-48A9-895D-76C5CB2582D3}" srcOrd="1" destOrd="0" parTransId="{DBDA5585-4212-4119-8486-D45759433C4A}" sibTransId="{B725E2A3-4A6F-48D1-A045-B3446E619F1D}"/>
    <dgm:cxn modelId="{B50D52AF-D817-400A-BC60-5E41A9AF0B12}" type="presOf" srcId="{4E9D43F2-A78B-437B-92DA-41306530F2E6}" destId="{CE27B24A-27B3-4D71-9F5F-735369C53086}" srcOrd="0" destOrd="0" presId="urn:microsoft.com/office/officeart/2005/8/layout/default"/>
    <dgm:cxn modelId="{D6E2E0FE-5871-42B1-8BC9-F3E56F805D16}" type="presOf" srcId="{1C3F7AE4-846E-4147-863B-AA965588C231}" destId="{5C51EB6F-2AFC-41D6-9D54-9068B9344C1E}" srcOrd="0" destOrd="0" presId="urn:microsoft.com/office/officeart/2005/8/layout/default"/>
    <dgm:cxn modelId="{310886C8-0452-4B34-A5AA-45DDB9459B6B}" type="presParOf" srcId="{CE27B24A-27B3-4D71-9F5F-735369C53086}" destId="{5C51EB6F-2AFC-41D6-9D54-9068B9344C1E}" srcOrd="0" destOrd="0" presId="urn:microsoft.com/office/officeart/2005/8/layout/default"/>
    <dgm:cxn modelId="{E5998266-052F-40DF-B0D5-A3602047092B}" type="presParOf" srcId="{CE27B24A-27B3-4D71-9F5F-735369C53086}" destId="{5ACE8B74-C901-4F9F-8972-E4262ED438BD}" srcOrd="1" destOrd="0" presId="urn:microsoft.com/office/officeart/2005/8/layout/default"/>
    <dgm:cxn modelId="{07343107-73B5-40E1-B3A9-360E1DC63332}" type="presParOf" srcId="{CE27B24A-27B3-4D71-9F5F-735369C53086}" destId="{A8596DF1-FBA9-4EE2-902D-278654E8BAD0}" srcOrd="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731E6EE-30C7-4B4A-B313-545440304644}"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4DFFECE5-2F44-4FFF-9F2B-C402A48FE9EA}">
      <dgm:prSet/>
      <dgm:spPr/>
      <dgm:t>
        <a:bodyPr/>
        <a:lstStyle/>
        <a:p>
          <a:r>
            <a:rPr lang="en-US" b="1"/>
            <a:t>Partnership School (Advanced)</a:t>
          </a:r>
          <a:endParaRPr lang="en-US"/>
        </a:p>
      </dgm:t>
    </dgm:pt>
    <dgm:pt modelId="{AE00E091-2642-493C-A274-0EE9D8F6FA4F}" type="parTrans" cxnId="{7AE2E285-3A02-4FAC-8497-63FB39C68115}">
      <dgm:prSet/>
      <dgm:spPr/>
      <dgm:t>
        <a:bodyPr/>
        <a:lstStyle/>
        <a:p>
          <a:endParaRPr lang="en-US"/>
        </a:p>
      </dgm:t>
    </dgm:pt>
    <dgm:pt modelId="{3BC56BBA-1C8A-4E01-86F6-5BB31DE834A0}" type="sibTrans" cxnId="{7AE2E285-3A02-4FAC-8497-63FB39C68115}">
      <dgm:prSet/>
      <dgm:spPr/>
      <dgm:t>
        <a:bodyPr/>
        <a:lstStyle/>
        <a:p>
          <a:endParaRPr lang="en-US"/>
        </a:p>
      </dgm:t>
    </dgm:pt>
    <dgm:pt modelId="{05A7A529-48B2-4BB6-8E15-C64D1DE4FE1A}">
      <dgm:prSet/>
      <dgm:spPr>
        <a:solidFill>
          <a:srgbClr val="6CB33F"/>
        </a:solidFill>
      </dgm:spPr>
      <dgm:t>
        <a:bodyPr/>
        <a:lstStyle/>
        <a:p>
          <a:r>
            <a:rPr lang="en-US" dirty="0"/>
            <a:t>At a Partnership School, family engagement isn’t done out of compliance or because of mandates. Engaging with families is seen as a commitment and a key component of the school’s functioning. Families are seen as true partners in the teaching and learning process and are valued as knowledgeable and important contributors to school and student improvement. </a:t>
          </a:r>
        </a:p>
      </dgm:t>
    </dgm:pt>
    <dgm:pt modelId="{988355EF-C882-4C96-95C5-F4C2A238E1CB}" type="parTrans" cxnId="{CBFE783E-E2AE-4536-8F14-51849939C726}">
      <dgm:prSet/>
      <dgm:spPr/>
      <dgm:t>
        <a:bodyPr/>
        <a:lstStyle/>
        <a:p>
          <a:endParaRPr lang="en-US"/>
        </a:p>
      </dgm:t>
    </dgm:pt>
    <dgm:pt modelId="{47B1A958-61CD-4F3F-B714-EA12AFC2E65E}" type="sibTrans" cxnId="{CBFE783E-E2AE-4536-8F14-51849939C726}">
      <dgm:prSet/>
      <dgm:spPr/>
      <dgm:t>
        <a:bodyPr/>
        <a:lstStyle/>
        <a:p>
          <a:endParaRPr lang="en-US"/>
        </a:p>
      </dgm:t>
    </dgm:pt>
    <dgm:pt modelId="{5DD14A46-B17F-4516-A80B-2952A2A4E1EE}" type="pres">
      <dgm:prSet presAssocID="{F731E6EE-30C7-4B4A-B313-545440304644}" presName="linear" presStyleCnt="0">
        <dgm:presLayoutVars>
          <dgm:animLvl val="lvl"/>
          <dgm:resizeHandles val="exact"/>
        </dgm:presLayoutVars>
      </dgm:prSet>
      <dgm:spPr/>
    </dgm:pt>
    <dgm:pt modelId="{434D0450-D49F-4F99-9979-9FFF185A8074}" type="pres">
      <dgm:prSet presAssocID="{4DFFECE5-2F44-4FFF-9F2B-C402A48FE9EA}" presName="parentText" presStyleLbl="node1" presStyleIdx="0" presStyleCnt="2">
        <dgm:presLayoutVars>
          <dgm:chMax val="0"/>
          <dgm:bulletEnabled val="1"/>
        </dgm:presLayoutVars>
      </dgm:prSet>
      <dgm:spPr/>
    </dgm:pt>
    <dgm:pt modelId="{8AD0DDF5-60AC-4A79-B827-3BF249A92E8A}" type="pres">
      <dgm:prSet presAssocID="{3BC56BBA-1C8A-4E01-86F6-5BB31DE834A0}" presName="spacer" presStyleCnt="0"/>
      <dgm:spPr/>
    </dgm:pt>
    <dgm:pt modelId="{77310FD6-9D65-4328-832D-73BB8E9549DA}" type="pres">
      <dgm:prSet presAssocID="{05A7A529-48B2-4BB6-8E15-C64D1DE4FE1A}" presName="parentText" presStyleLbl="node1" presStyleIdx="1" presStyleCnt="2">
        <dgm:presLayoutVars>
          <dgm:chMax val="0"/>
          <dgm:bulletEnabled val="1"/>
        </dgm:presLayoutVars>
      </dgm:prSet>
      <dgm:spPr/>
    </dgm:pt>
  </dgm:ptLst>
  <dgm:cxnLst>
    <dgm:cxn modelId="{CBFE783E-E2AE-4536-8F14-51849939C726}" srcId="{F731E6EE-30C7-4B4A-B313-545440304644}" destId="{05A7A529-48B2-4BB6-8E15-C64D1DE4FE1A}" srcOrd="1" destOrd="0" parTransId="{988355EF-C882-4C96-95C5-F4C2A238E1CB}" sibTransId="{47B1A958-61CD-4F3F-B714-EA12AFC2E65E}"/>
    <dgm:cxn modelId="{AC77E845-9A57-42F5-82C6-A58B72598BA8}" type="presOf" srcId="{05A7A529-48B2-4BB6-8E15-C64D1DE4FE1A}" destId="{77310FD6-9D65-4328-832D-73BB8E9549DA}" srcOrd="0" destOrd="0" presId="urn:microsoft.com/office/officeart/2005/8/layout/vList2"/>
    <dgm:cxn modelId="{7913E779-A98A-4586-82F7-8ED1E9783A74}" type="presOf" srcId="{4DFFECE5-2F44-4FFF-9F2B-C402A48FE9EA}" destId="{434D0450-D49F-4F99-9979-9FFF185A8074}" srcOrd="0" destOrd="0" presId="urn:microsoft.com/office/officeart/2005/8/layout/vList2"/>
    <dgm:cxn modelId="{A6360B7C-9C02-4B15-AD67-21397ABA1FCD}" type="presOf" srcId="{F731E6EE-30C7-4B4A-B313-545440304644}" destId="{5DD14A46-B17F-4516-A80B-2952A2A4E1EE}" srcOrd="0" destOrd="0" presId="urn:microsoft.com/office/officeart/2005/8/layout/vList2"/>
    <dgm:cxn modelId="{7AE2E285-3A02-4FAC-8497-63FB39C68115}" srcId="{F731E6EE-30C7-4B4A-B313-545440304644}" destId="{4DFFECE5-2F44-4FFF-9F2B-C402A48FE9EA}" srcOrd="0" destOrd="0" parTransId="{AE00E091-2642-493C-A274-0EE9D8F6FA4F}" sibTransId="{3BC56BBA-1C8A-4E01-86F6-5BB31DE834A0}"/>
    <dgm:cxn modelId="{19353150-C4EE-4AC3-B17E-C6F98FCCD26C}" type="presParOf" srcId="{5DD14A46-B17F-4516-A80B-2952A2A4E1EE}" destId="{434D0450-D49F-4F99-9979-9FFF185A8074}" srcOrd="0" destOrd="0" presId="urn:microsoft.com/office/officeart/2005/8/layout/vList2"/>
    <dgm:cxn modelId="{2951E7B0-DC44-4BE0-9648-2B206FA67B3E}" type="presParOf" srcId="{5DD14A46-B17F-4516-A80B-2952A2A4E1EE}" destId="{8AD0DDF5-60AC-4A79-B827-3BF249A92E8A}" srcOrd="1" destOrd="0" presId="urn:microsoft.com/office/officeart/2005/8/layout/vList2"/>
    <dgm:cxn modelId="{585F4B90-5F42-4CF2-8874-01DA5CCB5504}" type="presParOf" srcId="{5DD14A46-B17F-4516-A80B-2952A2A4E1EE}" destId="{77310FD6-9D65-4328-832D-73BB8E9549DA}"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D5C423F-EED6-4861-B3BA-B84AFDE55608}"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D30C318D-2602-4B1A-96FC-BB7385EA4DC9}">
      <dgm:prSet/>
      <dgm:spPr>
        <a:solidFill>
          <a:srgbClr val="6CB33F"/>
        </a:solidFill>
      </dgm:spPr>
      <dgm:t>
        <a:bodyPr/>
        <a:lstStyle/>
        <a:p>
          <a:pPr>
            <a:lnSpc>
              <a:spcPct val="100000"/>
            </a:lnSpc>
          </a:pPr>
          <a:r>
            <a:rPr lang="en-US" dirty="0">
              <a:solidFill>
                <a:schemeClr val="bg1"/>
              </a:solidFill>
            </a:rPr>
            <a:t>You assessed where your school currently falls on the Partnership Rubric.</a:t>
          </a:r>
        </a:p>
      </dgm:t>
    </dgm:pt>
    <dgm:pt modelId="{A9415B7B-FFA4-4258-B64E-62E60D8F5711}" type="parTrans" cxnId="{AD08C09F-E653-4E52-A3E7-42733DB1BE40}">
      <dgm:prSet/>
      <dgm:spPr/>
      <dgm:t>
        <a:bodyPr/>
        <a:lstStyle/>
        <a:p>
          <a:endParaRPr lang="en-US"/>
        </a:p>
      </dgm:t>
    </dgm:pt>
    <dgm:pt modelId="{31FE61D5-ACD0-4690-A3D8-A3A8EFD46775}" type="sibTrans" cxnId="{AD08C09F-E653-4E52-A3E7-42733DB1BE40}">
      <dgm:prSet/>
      <dgm:spPr/>
      <dgm:t>
        <a:bodyPr/>
        <a:lstStyle/>
        <a:p>
          <a:endParaRPr lang="en-US"/>
        </a:p>
      </dgm:t>
    </dgm:pt>
    <dgm:pt modelId="{2E0CE49C-48B9-4F4B-8190-7D65F8EBF00A}">
      <dgm:prSet/>
      <dgm:spPr>
        <a:solidFill>
          <a:srgbClr val="F47B20"/>
        </a:solidFill>
      </dgm:spPr>
      <dgm:t>
        <a:bodyPr/>
        <a:lstStyle/>
        <a:p>
          <a:pPr>
            <a:lnSpc>
              <a:spcPct val="100000"/>
            </a:lnSpc>
          </a:pPr>
          <a:r>
            <a:rPr lang="en-US" dirty="0">
              <a:solidFill>
                <a:schemeClr val="bg1"/>
              </a:solidFill>
            </a:rPr>
            <a:t>You evaluated your process condition success, and pinpointed areas where you could improve:</a:t>
          </a:r>
        </a:p>
      </dgm:t>
    </dgm:pt>
    <dgm:pt modelId="{8037125C-8C6D-4112-8253-C7165D8CE109}" type="parTrans" cxnId="{DAE14AE8-6C63-4325-B22B-2AB82D911263}">
      <dgm:prSet/>
      <dgm:spPr/>
      <dgm:t>
        <a:bodyPr/>
        <a:lstStyle/>
        <a:p>
          <a:endParaRPr lang="en-US"/>
        </a:p>
      </dgm:t>
    </dgm:pt>
    <dgm:pt modelId="{5D0E9DFF-2CD2-4DFC-B2B5-A05E5268844F}" type="sibTrans" cxnId="{DAE14AE8-6C63-4325-B22B-2AB82D911263}">
      <dgm:prSet/>
      <dgm:spPr/>
      <dgm:t>
        <a:bodyPr/>
        <a:lstStyle/>
        <a:p>
          <a:endParaRPr lang="en-US"/>
        </a:p>
      </dgm:t>
    </dgm:pt>
    <dgm:pt modelId="{10A5C118-DFDD-4F7D-A735-1E980631514C}">
      <dgm:prSet/>
      <dgm:spPr>
        <a:solidFill>
          <a:srgbClr val="0084A9"/>
        </a:solidFill>
      </dgm:spPr>
      <dgm:t>
        <a:bodyPr/>
        <a:lstStyle/>
        <a:p>
          <a:pPr>
            <a:lnSpc>
              <a:spcPct val="100000"/>
            </a:lnSpc>
          </a:pPr>
          <a:r>
            <a:rPr lang="en-US" dirty="0">
              <a:solidFill>
                <a:schemeClr val="bg1"/>
              </a:solidFill>
            </a:rPr>
            <a:t>You listened to colleagues articulate their success and struggles:</a:t>
          </a:r>
        </a:p>
      </dgm:t>
    </dgm:pt>
    <dgm:pt modelId="{F778383B-B25B-4EAD-86F5-5FD8C7E25D18}" type="parTrans" cxnId="{BF4DEC1F-91A6-40C1-8349-AFD2D02AECF4}">
      <dgm:prSet/>
      <dgm:spPr/>
      <dgm:t>
        <a:bodyPr/>
        <a:lstStyle/>
        <a:p>
          <a:endParaRPr lang="en-US"/>
        </a:p>
      </dgm:t>
    </dgm:pt>
    <dgm:pt modelId="{5B041CAB-2BEA-42CB-A31A-A1050E975629}" type="sibTrans" cxnId="{BF4DEC1F-91A6-40C1-8349-AFD2D02AECF4}">
      <dgm:prSet/>
      <dgm:spPr/>
      <dgm:t>
        <a:bodyPr/>
        <a:lstStyle/>
        <a:p>
          <a:endParaRPr lang="en-US"/>
        </a:p>
      </dgm:t>
    </dgm:pt>
    <dgm:pt modelId="{A61E4392-08E6-49C2-9583-74376237ED17}">
      <dgm:prSet/>
      <dgm:spPr>
        <a:solidFill>
          <a:srgbClr val="6CB33F"/>
        </a:solidFill>
      </dgm:spPr>
      <dgm:t>
        <a:bodyPr/>
        <a:lstStyle/>
        <a:p>
          <a:pPr>
            <a:lnSpc>
              <a:spcPct val="100000"/>
            </a:lnSpc>
          </a:pPr>
          <a:r>
            <a:rPr lang="en-US" dirty="0">
              <a:solidFill>
                <a:schemeClr val="bg1"/>
              </a:solidFill>
            </a:rPr>
            <a:t>Out of all the information you’re now processing…..</a:t>
          </a:r>
        </a:p>
      </dgm:t>
    </dgm:pt>
    <dgm:pt modelId="{D6339DFD-3B22-4014-BA80-7AB19F2DD3D2}" type="parTrans" cxnId="{2CF16C59-34C3-43AC-88E0-CF29A475810F}">
      <dgm:prSet/>
      <dgm:spPr/>
      <dgm:t>
        <a:bodyPr/>
        <a:lstStyle/>
        <a:p>
          <a:endParaRPr lang="en-US"/>
        </a:p>
      </dgm:t>
    </dgm:pt>
    <dgm:pt modelId="{1F2DDBC6-B58E-4757-ACD8-65B1313C57E8}" type="sibTrans" cxnId="{2CF16C59-34C3-43AC-88E0-CF29A475810F}">
      <dgm:prSet/>
      <dgm:spPr/>
      <dgm:t>
        <a:bodyPr/>
        <a:lstStyle/>
        <a:p>
          <a:endParaRPr lang="en-US"/>
        </a:p>
      </dgm:t>
    </dgm:pt>
    <dgm:pt modelId="{DE0353B1-D796-44B9-BE3C-05BE71B40374}" type="pres">
      <dgm:prSet presAssocID="{DD5C423F-EED6-4861-B3BA-B84AFDE55608}" presName="root" presStyleCnt="0">
        <dgm:presLayoutVars>
          <dgm:dir/>
          <dgm:resizeHandles val="exact"/>
        </dgm:presLayoutVars>
      </dgm:prSet>
      <dgm:spPr/>
    </dgm:pt>
    <dgm:pt modelId="{63DCD881-F8F2-40C1-8369-CBF55FF861CF}" type="pres">
      <dgm:prSet presAssocID="{D30C318D-2602-4B1A-96FC-BB7385EA4DC9}" presName="compNode" presStyleCnt="0"/>
      <dgm:spPr/>
    </dgm:pt>
    <dgm:pt modelId="{F4ACBE9A-911D-462C-96A1-2DC85DE65790}" type="pres">
      <dgm:prSet presAssocID="{D30C318D-2602-4B1A-96FC-BB7385EA4DC9}" presName="bgRect" presStyleLbl="bgShp" presStyleIdx="0" presStyleCnt="4"/>
      <dgm:spPr/>
    </dgm:pt>
    <dgm:pt modelId="{83E6E867-0A87-47DE-8509-B068CC7D72EC}" type="pres">
      <dgm:prSet presAssocID="{D30C318D-2602-4B1A-96FC-BB7385EA4DC9}"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lassroom"/>
        </a:ext>
      </dgm:extLst>
    </dgm:pt>
    <dgm:pt modelId="{64168710-C795-4D46-BB25-0AD609B59963}" type="pres">
      <dgm:prSet presAssocID="{D30C318D-2602-4B1A-96FC-BB7385EA4DC9}" presName="spaceRect" presStyleCnt="0"/>
      <dgm:spPr/>
    </dgm:pt>
    <dgm:pt modelId="{2AC02668-4C1A-4839-9EA1-A00F2A8F4501}" type="pres">
      <dgm:prSet presAssocID="{D30C318D-2602-4B1A-96FC-BB7385EA4DC9}" presName="parTx" presStyleLbl="revTx" presStyleIdx="0" presStyleCnt="4">
        <dgm:presLayoutVars>
          <dgm:chMax val="0"/>
          <dgm:chPref val="0"/>
        </dgm:presLayoutVars>
      </dgm:prSet>
      <dgm:spPr/>
    </dgm:pt>
    <dgm:pt modelId="{B565534F-D67C-44DD-BF25-5C43F039FAA6}" type="pres">
      <dgm:prSet presAssocID="{31FE61D5-ACD0-4690-A3D8-A3A8EFD46775}" presName="sibTrans" presStyleCnt="0"/>
      <dgm:spPr/>
    </dgm:pt>
    <dgm:pt modelId="{82AD273F-4DB7-44DC-999C-9AA85DF7533F}" type="pres">
      <dgm:prSet presAssocID="{2E0CE49C-48B9-4F4B-8190-7D65F8EBF00A}" presName="compNode" presStyleCnt="0"/>
      <dgm:spPr/>
    </dgm:pt>
    <dgm:pt modelId="{F839BFD6-E208-49D7-83FC-57BD6DFE6C5F}" type="pres">
      <dgm:prSet presAssocID="{2E0CE49C-48B9-4F4B-8190-7D65F8EBF00A}" presName="bgRect" presStyleLbl="bgShp" presStyleIdx="1" presStyleCnt="4" custLinFactNeighborX="-6083" custLinFactNeighborY="2462"/>
      <dgm:spPr/>
    </dgm:pt>
    <dgm:pt modelId="{E34C83C1-FE17-4AF6-A67D-33626BDFBC31}" type="pres">
      <dgm:prSet presAssocID="{2E0CE49C-48B9-4F4B-8190-7D65F8EBF00A}"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keleton"/>
        </a:ext>
      </dgm:extLst>
    </dgm:pt>
    <dgm:pt modelId="{8010DE9B-A7A6-4E96-9515-8AC5C6CB3E3E}" type="pres">
      <dgm:prSet presAssocID="{2E0CE49C-48B9-4F4B-8190-7D65F8EBF00A}" presName="spaceRect" presStyleCnt="0"/>
      <dgm:spPr/>
    </dgm:pt>
    <dgm:pt modelId="{99C8D8BB-2B75-4727-B771-04EB2FEA3B2F}" type="pres">
      <dgm:prSet presAssocID="{2E0CE49C-48B9-4F4B-8190-7D65F8EBF00A}" presName="parTx" presStyleLbl="revTx" presStyleIdx="1" presStyleCnt="4">
        <dgm:presLayoutVars>
          <dgm:chMax val="0"/>
          <dgm:chPref val="0"/>
        </dgm:presLayoutVars>
      </dgm:prSet>
      <dgm:spPr/>
    </dgm:pt>
    <dgm:pt modelId="{D4606064-CA97-4CE1-846C-E5A361EC73CD}" type="pres">
      <dgm:prSet presAssocID="{5D0E9DFF-2CD2-4DFC-B2B5-A05E5268844F}" presName="sibTrans" presStyleCnt="0"/>
      <dgm:spPr/>
    </dgm:pt>
    <dgm:pt modelId="{88184A7F-A5F3-40CA-80F9-5192AD69648A}" type="pres">
      <dgm:prSet presAssocID="{10A5C118-DFDD-4F7D-A735-1E980631514C}" presName="compNode" presStyleCnt="0"/>
      <dgm:spPr/>
    </dgm:pt>
    <dgm:pt modelId="{BC48239F-F79A-49A4-954A-47105D5DC738}" type="pres">
      <dgm:prSet presAssocID="{10A5C118-DFDD-4F7D-A735-1E980631514C}" presName="bgRect" presStyleLbl="bgShp" presStyleIdx="2" presStyleCnt="4"/>
      <dgm:spPr/>
    </dgm:pt>
    <dgm:pt modelId="{8B47B3EB-EC0D-4B69-BD2D-CC5A337EE071}" type="pres">
      <dgm:prSet presAssocID="{10A5C118-DFDD-4F7D-A735-1E980631514C}"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oard Room"/>
        </a:ext>
      </dgm:extLst>
    </dgm:pt>
    <dgm:pt modelId="{AB9CF69D-F211-4534-809C-07B04D87D8E6}" type="pres">
      <dgm:prSet presAssocID="{10A5C118-DFDD-4F7D-A735-1E980631514C}" presName="spaceRect" presStyleCnt="0"/>
      <dgm:spPr/>
    </dgm:pt>
    <dgm:pt modelId="{0BA3EFE2-B4A1-423E-9E26-18C6CD031880}" type="pres">
      <dgm:prSet presAssocID="{10A5C118-DFDD-4F7D-A735-1E980631514C}" presName="parTx" presStyleLbl="revTx" presStyleIdx="2" presStyleCnt="4">
        <dgm:presLayoutVars>
          <dgm:chMax val="0"/>
          <dgm:chPref val="0"/>
        </dgm:presLayoutVars>
      </dgm:prSet>
      <dgm:spPr/>
    </dgm:pt>
    <dgm:pt modelId="{EF3BA097-8B7B-4997-93EC-4F5E61EA4636}" type="pres">
      <dgm:prSet presAssocID="{5B041CAB-2BEA-42CB-A31A-A1050E975629}" presName="sibTrans" presStyleCnt="0"/>
      <dgm:spPr/>
    </dgm:pt>
    <dgm:pt modelId="{53BFF331-6629-43BC-87ED-19A6F29169B7}" type="pres">
      <dgm:prSet presAssocID="{A61E4392-08E6-49C2-9583-74376237ED17}" presName="compNode" presStyleCnt="0"/>
      <dgm:spPr/>
    </dgm:pt>
    <dgm:pt modelId="{4145A565-5546-4BBD-8319-FD9FFBC717EA}" type="pres">
      <dgm:prSet presAssocID="{A61E4392-08E6-49C2-9583-74376237ED17}" presName="bgRect" presStyleLbl="bgShp" presStyleIdx="3" presStyleCnt="4"/>
      <dgm:spPr/>
    </dgm:pt>
    <dgm:pt modelId="{E66284C7-F09B-4856-A499-AF2A4024415C}" type="pres">
      <dgm:prSet presAssocID="{A61E4392-08E6-49C2-9583-74376237ED17}"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Processor"/>
        </a:ext>
      </dgm:extLst>
    </dgm:pt>
    <dgm:pt modelId="{B12B6226-A304-4016-BF75-E8264655EFE2}" type="pres">
      <dgm:prSet presAssocID="{A61E4392-08E6-49C2-9583-74376237ED17}" presName="spaceRect" presStyleCnt="0"/>
      <dgm:spPr/>
    </dgm:pt>
    <dgm:pt modelId="{5897FBB2-72B1-44DE-B3ED-6135F5A55432}" type="pres">
      <dgm:prSet presAssocID="{A61E4392-08E6-49C2-9583-74376237ED17}" presName="parTx" presStyleLbl="revTx" presStyleIdx="3" presStyleCnt="4">
        <dgm:presLayoutVars>
          <dgm:chMax val="0"/>
          <dgm:chPref val="0"/>
        </dgm:presLayoutVars>
      </dgm:prSet>
      <dgm:spPr/>
    </dgm:pt>
  </dgm:ptLst>
  <dgm:cxnLst>
    <dgm:cxn modelId="{A7140501-DC92-48C8-BDA0-2DC2B54241B1}" type="presOf" srcId="{DD5C423F-EED6-4861-B3BA-B84AFDE55608}" destId="{DE0353B1-D796-44B9-BE3C-05BE71B40374}" srcOrd="0" destOrd="0" presId="urn:microsoft.com/office/officeart/2018/2/layout/IconVerticalSolidList"/>
    <dgm:cxn modelId="{BF4DEC1F-91A6-40C1-8349-AFD2D02AECF4}" srcId="{DD5C423F-EED6-4861-B3BA-B84AFDE55608}" destId="{10A5C118-DFDD-4F7D-A735-1E980631514C}" srcOrd="2" destOrd="0" parTransId="{F778383B-B25B-4EAD-86F5-5FD8C7E25D18}" sibTransId="{5B041CAB-2BEA-42CB-A31A-A1050E975629}"/>
    <dgm:cxn modelId="{9EE18F49-E3C7-4D0F-A70B-53DCEF4BCFA6}" type="presOf" srcId="{A61E4392-08E6-49C2-9583-74376237ED17}" destId="{5897FBB2-72B1-44DE-B3ED-6135F5A55432}" srcOrd="0" destOrd="0" presId="urn:microsoft.com/office/officeart/2018/2/layout/IconVerticalSolidList"/>
    <dgm:cxn modelId="{2CF16C59-34C3-43AC-88E0-CF29A475810F}" srcId="{DD5C423F-EED6-4861-B3BA-B84AFDE55608}" destId="{A61E4392-08E6-49C2-9583-74376237ED17}" srcOrd="3" destOrd="0" parTransId="{D6339DFD-3B22-4014-BA80-7AB19F2DD3D2}" sibTransId="{1F2DDBC6-B58E-4757-ACD8-65B1313C57E8}"/>
    <dgm:cxn modelId="{F1B6B67E-50B1-4DDA-A560-DED60E269F7B}" type="presOf" srcId="{2E0CE49C-48B9-4F4B-8190-7D65F8EBF00A}" destId="{99C8D8BB-2B75-4727-B771-04EB2FEA3B2F}" srcOrd="0" destOrd="0" presId="urn:microsoft.com/office/officeart/2018/2/layout/IconVerticalSolidList"/>
    <dgm:cxn modelId="{AD08C09F-E653-4E52-A3E7-42733DB1BE40}" srcId="{DD5C423F-EED6-4861-B3BA-B84AFDE55608}" destId="{D30C318D-2602-4B1A-96FC-BB7385EA4DC9}" srcOrd="0" destOrd="0" parTransId="{A9415B7B-FFA4-4258-B64E-62E60D8F5711}" sibTransId="{31FE61D5-ACD0-4690-A3D8-A3A8EFD46775}"/>
    <dgm:cxn modelId="{7A2265B9-8555-440A-BBB3-F8D98284575B}" type="presOf" srcId="{D30C318D-2602-4B1A-96FC-BB7385EA4DC9}" destId="{2AC02668-4C1A-4839-9EA1-A00F2A8F4501}" srcOrd="0" destOrd="0" presId="urn:microsoft.com/office/officeart/2018/2/layout/IconVerticalSolidList"/>
    <dgm:cxn modelId="{600C12C5-6926-4E98-A785-A87BEBF277A2}" type="presOf" srcId="{10A5C118-DFDD-4F7D-A735-1E980631514C}" destId="{0BA3EFE2-B4A1-423E-9E26-18C6CD031880}" srcOrd="0" destOrd="0" presId="urn:microsoft.com/office/officeart/2018/2/layout/IconVerticalSolidList"/>
    <dgm:cxn modelId="{DAE14AE8-6C63-4325-B22B-2AB82D911263}" srcId="{DD5C423F-EED6-4861-B3BA-B84AFDE55608}" destId="{2E0CE49C-48B9-4F4B-8190-7D65F8EBF00A}" srcOrd="1" destOrd="0" parTransId="{8037125C-8C6D-4112-8253-C7165D8CE109}" sibTransId="{5D0E9DFF-2CD2-4DFC-B2B5-A05E5268844F}"/>
    <dgm:cxn modelId="{10F9B929-8CF7-4DCF-AAD5-A207B81009D3}" type="presParOf" srcId="{DE0353B1-D796-44B9-BE3C-05BE71B40374}" destId="{63DCD881-F8F2-40C1-8369-CBF55FF861CF}" srcOrd="0" destOrd="0" presId="urn:microsoft.com/office/officeart/2018/2/layout/IconVerticalSolidList"/>
    <dgm:cxn modelId="{EDB7B98B-A7B2-42ED-A30F-B53E626F0384}" type="presParOf" srcId="{63DCD881-F8F2-40C1-8369-CBF55FF861CF}" destId="{F4ACBE9A-911D-462C-96A1-2DC85DE65790}" srcOrd="0" destOrd="0" presId="urn:microsoft.com/office/officeart/2018/2/layout/IconVerticalSolidList"/>
    <dgm:cxn modelId="{783F67B0-A357-4BF6-8A57-699EA6F7EFF5}" type="presParOf" srcId="{63DCD881-F8F2-40C1-8369-CBF55FF861CF}" destId="{83E6E867-0A87-47DE-8509-B068CC7D72EC}" srcOrd="1" destOrd="0" presId="urn:microsoft.com/office/officeart/2018/2/layout/IconVerticalSolidList"/>
    <dgm:cxn modelId="{EDD7F9DA-7AE3-4ADE-BB33-2B9B3409C55D}" type="presParOf" srcId="{63DCD881-F8F2-40C1-8369-CBF55FF861CF}" destId="{64168710-C795-4D46-BB25-0AD609B59963}" srcOrd="2" destOrd="0" presId="urn:microsoft.com/office/officeart/2018/2/layout/IconVerticalSolidList"/>
    <dgm:cxn modelId="{5C7223D8-BCD8-4DF9-9572-87A8C52FAB39}" type="presParOf" srcId="{63DCD881-F8F2-40C1-8369-CBF55FF861CF}" destId="{2AC02668-4C1A-4839-9EA1-A00F2A8F4501}" srcOrd="3" destOrd="0" presId="urn:microsoft.com/office/officeart/2018/2/layout/IconVerticalSolidList"/>
    <dgm:cxn modelId="{0BE583EF-D1DF-4C08-9E2A-89E4BF893C73}" type="presParOf" srcId="{DE0353B1-D796-44B9-BE3C-05BE71B40374}" destId="{B565534F-D67C-44DD-BF25-5C43F039FAA6}" srcOrd="1" destOrd="0" presId="urn:microsoft.com/office/officeart/2018/2/layout/IconVerticalSolidList"/>
    <dgm:cxn modelId="{951C2179-4472-418F-8E77-EB88C813D3A5}" type="presParOf" srcId="{DE0353B1-D796-44B9-BE3C-05BE71B40374}" destId="{82AD273F-4DB7-44DC-999C-9AA85DF7533F}" srcOrd="2" destOrd="0" presId="urn:microsoft.com/office/officeart/2018/2/layout/IconVerticalSolidList"/>
    <dgm:cxn modelId="{C775ADA6-4763-4842-83B1-1C00E5E1EBAC}" type="presParOf" srcId="{82AD273F-4DB7-44DC-999C-9AA85DF7533F}" destId="{F839BFD6-E208-49D7-83FC-57BD6DFE6C5F}" srcOrd="0" destOrd="0" presId="urn:microsoft.com/office/officeart/2018/2/layout/IconVerticalSolidList"/>
    <dgm:cxn modelId="{F50D4A4B-E487-4AC7-82F3-8B8EFCC74CCA}" type="presParOf" srcId="{82AD273F-4DB7-44DC-999C-9AA85DF7533F}" destId="{E34C83C1-FE17-4AF6-A67D-33626BDFBC31}" srcOrd="1" destOrd="0" presId="urn:microsoft.com/office/officeart/2018/2/layout/IconVerticalSolidList"/>
    <dgm:cxn modelId="{0B3AFC85-775A-442B-A1E8-C8C8003CF763}" type="presParOf" srcId="{82AD273F-4DB7-44DC-999C-9AA85DF7533F}" destId="{8010DE9B-A7A6-4E96-9515-8AC5C6CB3E3E}" srcOrd="2" destOrd="0" presId="urn:microsoft.com/office/officeart/2018/2/layout/IconVerticalSolidList"/>
    <dgm:cxn modelId="{7BADD64B-7240-4FAE-AA30-C1B22756C4B2}" type="presParOf" srcId="{82AD273F-4DB7-44DC-999C-9AA85DF7533F}" destId="{99C8D8BB-2B75-4727-B771-04EB2FEA3B2F}" srcOrd="3" destOrd="0" presId="urn:microsoft.com/office/officeart/2018/2/layout/IconVerticalSolidList"/>
    <dgm:cxn modelId="{52369DC5-B0DB-41D1-9FD2-E4F7A02E27E8}" type="presParOf" srcId="{DE0353B1-D796-44B9-BE3C-05BE71B40374}" destId="{D4606064-CA97-4CE1-846C-E5A361EC73CD}" srcOrd="3" destOrd="0" presId="urn:microsoft.com/office/officeart/2018/2/layout/IconVerticalSolidList"/>
    <dgm:cxn modelId="{C328AC6A-ACDA-4105-809D-0D3427754728}" type="presParOf" srcId="{DE0353B1-D796-44B9-BE3C-05BE71B40374}" destId="{88184A7F-A5F3-40CA-80F9-5192AD69648A}" srcOrd="4" destOrd="0" presId="urn:microsoft.com/office/officeart/2018/2/layout/IconVerticalSolidList"/>
    <dgm:cxn modelId="{33270381-CEE6-4C10-81A7-5A4E31C18B84}" type="presParOf" srcId="{88184A7F-A5F3-40CA-80F9-5192AD69648A}" destId="{BC48239F-F79A-49A4-954A-47105D5DC738}" srcOrd="0" destOrd="0" presId="urn:microsoft.com/office/officeart/2018/2/layout/IconVerticalSolidList"/>
    <dgm:cxn modelId="{9C1B2D3D-23E7-43A3-B292-94077AA00EB8}" type="presParOf" srcId="{88184A7F-A5F3-40CA-80F9-5192AD69648A}" destId="{8B47B3EB-EC0D-4B69-BD2D-CC5A337EE071}" srcOrd="1" destOrd="0" presId="urn:microsoft.com/office/officeart/2018/2/layout/IconVerticalSolidList"/>
    <dgm:cxn modelId="{0F1F473E-9A34-48F3-BF4F-EB31768001D8}" type="presParOf" srcId="{88184A7F-A5F3-40CA-80F9-5192AD69648A}" destId="{AB9CF69D-F211-4534-809C-07B04D87D8E6}" srcOrd="2" destOrd="0" presId="urn:microsoft.com/office/officeart/2018/2/layout/IconVerticalSolidList"/>
    <dgm:cxn modelId="{8BBFC9B7-A4D5-46A7-B089-9C96BF6443CD}" type="presParOf" srcId="{88184A7F-A5F3-40CA-80F9-5192AD69648A}" destId="{0BA3EFE2-B4A1-423E-9E26-18C6CD031880}" srcOrd="3" destOrd="0" presId="urn:microsoft.com/office/officeart/2018/2/layout/IconVerticalSolidList"/>
    <dgm:cxn modelId="{25348C1F-EEDA-4643-9458-0CC5435346CF}" type="presParOf" srcId="{DE0353B1-D796-44B9-BE3C-05BE71B40374}" destId="{EF3BA097-8B7B-4997-93EC-4F5E61EA4636}" srcOrd="5" destOrd="0" presId="urn:microsoft.com/office/officeart/2018/2/layout/IconVerticalSolidList"/>
    <dgm:cxn modelId="{32BB4B2E-1C9D-4643-AE1E-5CCD2843C3EB}" type="presParOf" srcId="{DE0353B1-D796-44B9-BE3C-05BE71B40374}" destId="{53BFF331-6629-43BC-87ED-19A6F29169B7}" srcOrd="6" destOrd="0" presId="urn:microsoft.com/office/officeart/2018/2/layout/IconVerticalSolidList"/>
    <dgm:cxn modelId="{A51DFF8F-A2B5-4A54-9A6A-6C46B44A77F3}" type="presParOf" srcId="{53BFF331-6629-43BC-87ED-19A6F29169B7}" destId="{4145A565-5546-4BBD-8319-FD9FFBC717EA}" srcOrd="0" destOrd="0" presId="urn:microsoft.com/office/officeart/2018/2/layout/IconVerticalSolidList"/>
    <dgm:cxn modelId="{8953728D-0EF3-4F3E-839F-0063A161332A}" type="presParOf" srcId="{53BFF331-6629-43BC-87ED-19A6F29169B7}" destId="{E66284C7-F09B-4856-A499-AF2A4024415C}" srcOrd="1" destOrd="0" presId="urn:microsoft.com/office/officeart/2018/2/layout/IconVerticalSolidList"/>
    <dgm:cxn modelId="{DAB01134-7703-404C-8CDC-9336BD12587C}" type="presParOf" srcId="{53BFF331-6629-43BC-87ED-19A6F29169B7}" destId="{B12B6226-A304-4016-BF75-E8264655EFE2}" srcOrd="2" destOrd="0" presId="urn:microsoft.com/office/officeart/2018/2/layout/IconVerticalSolidList"/>
    <dgm:cxn modelId="{28FBE89C-B8AF-4017-AFE4-763D3A72C311}" type="presParOf" srcId="{53BFF331-6629-43BC-87ED-19A6F29169B7}" destId="{5897FBB2-72B1-44DE-B3ED-6135F5A55432}"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B7E7A3-BB41-4064-9057-031A49F99819}">
      <dsp:nvSpPr>
        <dsp:cNvPr id="0" name=""/>
        <dsp:cNvSpPr/>
      </dsp:nvSpPr>
      <dsp:spPr>
        <a:xfrm>
          <a:off x="0" y="718"/>
          <a:ext cx="6513603" cy="1681139"/>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35E6AEE-1AB4-497B-B621-D8CC3F9438BA}">
      <dsp:nvSpPr>
        <dsp:cNvPr id="0" name=""/>
        <dsp:cNvSpPr/>
      </dsp:nvSpPr>
      <dsp:spPr>
        <a:xfrm>
          <a:off x="508544" y="378974"/>
          <a:ext cx="924626" cy="92462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8D54B3D-8259-4F69-B81A-F7C1EC09E2E1}">
      <dsp:nvSpPr>
        <dsp:cNvPr id="0" name=""/>
        <dsp:cNvSpPr/>
      </dsp:nvSpPr>
      <dsp:spPr>
        <a:xfrm>
          <a:off x="1941716" y="718"/>
          <a:ext cx="4571887" cy="16811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921" tIns="177921" rIns="177921" bIns="177921" numCol="1" spcCol="1270" anchor="ctr" anchorCtr="0">
          <a:noAutofit/>
        </a:bodyPr>
        <a:lstStyle/>
        <a:p>
          <a:pPr marL="0" lvl="0" indent="0" algn="l" defTabSz="1022350">
            <a:lnSpc>
              <a:spcPct val="90000"/>
            </a:lnSpc>
            <a:spcBef>
              <a:spcPct val="0"/>
            </a:spcBef>
            <a:spcAft>
              <a:spcPct val="35000"/>
            </a:spcAft>
            <a:buNone/>
          </a:pPr>
          <a:r>
            <a:rPr lang="en-US" sz="2300" kern="1200"/>
            <a:t>Look at the bulleted descriptors under each heading.</a:t>
          </a:r>
        </a:p>
      </dsp:txBody>
      <dsp:txXfrm>
        <a:off x="1941716" y="718"/>
        <a:ext cx="4571887" cy="1681139"/>
      </dsp:txXfrm>
    </dsp:sp>
    <dsp:sp modelId="{2278DC36-9653-4997-A186-EC838A0F4D29}">
      <dsp:nvSpPr>
        <dsp:cNvPr id="0" name=""/>
        <dsp:cNvSpPr/>
      </dsp:nvSpPr>
      <dsp:spPr>
        <a:xfrm>
          <a:off x="0" y="2102143"/>
          <a:ext cx="6513603" cy="1681139"/>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C9D52D9-AADF-487E-AA59-65AE3D67A87E}">
      <dsp:nvSpPr>
        <dsp:cNvPr id="0" name=""/>
        <dsp:cNvSpPr/>
      </dsp:nvSpPr>
      <dsp:spPr>
        <a:xfrm>
          <a:off x="508544" y="2480399"/>
          <a:ext cx="924626" cy="92462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04B9873-BC1D-43EA-8DDF-5D4B340894A8}">
      <dsp:nvSpPr>
        <dsp:cNvPr id="0" name=""/>
        <dsp:cNvSpPr/>
      </dsp:nvSpPr>
      <dsp:spPr>
        <a:xfrm>
          <a:off x="1941716" y="2102143"/>
          <a:ext cx="4571887" cy="16811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921" tIns="177921" rIns="177921" bIns="177921" numCol="1" spcCol="1270" anchor="ctr" anchorCtr="0">
          <a:noAutofit/>
        </a:bodyPr>
        <a:lstStyle/>
        <a:p>
          <a:pPr marL="0" lvl="0" indent="0" algn="l" defTabSz="1022350">
            <a:lnSpc>
              <a:spcPct val="90000"/>
            </a:lnSpc>
            <a:spcBef>
              <a:spcPct val="0"/>
            </a:spcBef>
            <a:spcAft>
              <a:spcPct val="35000"/>
            </a:spcAft>
            <a:buNone/>
          </a:pPr>
          <a:r>
            <a:rPr lang="en-US" sz="2300" kern="1200"/>
            <a:t>Mark or circle the ones that best describe your school. </a:t>
          </a:r>
        </a:p>
      </dsp:txBody>
      <dsp:txXfrm>
        <a:off x="1941716" y="2102143"/>
        <a:ext cx="4571887" cy="1681139"/>
      </dsp:txXfrm>
    </dsp:sp>
    <dsp:sp modelId="{46FB18FD-F19C-47A8-AB2D-F0FFF65A421C}">
      <dsp:nvSpPr>
        <dsp:cNvPr id="0" name=""/>
        <dsp:cNvSpPr/>
      </dsp:nvSpPr>
      <dsp:spPr>
        <a:xfrm>
          <a:off x="0" y="4203567"/>
          <a:ext cx="6513603" cy="1681139"/>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89BAD05-B9A3-42CB-A296-AAED80ED1BCB}">
      <dsp:nvSpPr>
        <dsp:cNvPr id="0" name=""/>
        <dsp:cNvSpPr/>
      </dsp:nvSpPr>
      <dsp:spPr>
        <a:xfrm>
          <a:off x="508544" y="4581824"/>
          <a:ext cx="924626" cy="92462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C52C052-EE27-45B8-A3DD-44F047D28BED}">
      <dsp:nvSpPr>
        <dsp:cNvPr id="0" name=""/>
        <dsp:cNvSpPr/>
      </dsp:nvSpPr>
      <dsp:spPr>
        <a:xfrm>
          <a:off x="1941716" y="4203567"/>
          <a:ext cx="4571887" cy="16811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921" tIns="177921" rIns="177921" bIns="177921" numCol="1" spcCol="1270" anchor="ctr" anchorCtr="0">
          <a:noAutofit/>
        </a:bodyPr>
        <a:lstStyle/>
        <a:p>
          <a:pPr marL="0" lvl="0" indent="0" algn="l" defTabSz="1022350">
            <a:lnSpc>
              <a:spcPct val="90000"/>
            </a:lnSpc>
            <a:spcBef>
              <a:spcPct val="0"/>
            </a:spcBef>
            <a:spcAft>
              <a:spcPct val="35000"/>
            </a:spcAft>
            <a:buNone/>
          </a:pPr>
          <a:r>
            <a:rPr lang="en-US" sz="2300" kern="1200"/>
            <a:t>Check the boxes that have the most statement under them marked or circled.  Check only one box in a row.</a:t>
          </a:r>
        </a:p>
      </dsp:txBody>
      <dsp:txXfrm>
        <a:off x="1941716" y="4203567"/>
        <a:ext cx="4571887" cy="168113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411B75-AB2E-48BC-95C2-21148A858012}">
      <dsp:nvSpPr>
        <dsp:cNvPr id="0" name=""/>
        <dsp:cNvSpPr/>
      </dsp:nvSpPr>
      <dsp:spPr>
        <a:xfrm>
          <a:off x="1057661" y="718"/>
          <a:ext cx="4398281" cy="2353595"/>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a:t>Fortress School (Below Basic) </a:t>
          </a:r>
          <a:endParaRPr lang="en-US" sz="1800" kern="1200"/>
        </a:p>
      </dsp:txBody>
      <dsp:txXfrm>
        <a:off x="1126595" y="69652"/>
        <a:ext cx="4260413" cy="2215727"/>
      </dsp:txXfrm>
    </dsp:sp>
    <dsp:sp modelId="{EB886394-79A7-44DE-8F17-EFF156BA86F8}">
      <dsp:nvSpPr>
        <dsp:cNvPr id="0" name=""/>
        <dsp:cNvSpPr/>
      </dsp:nvSpPr>
      <dsp:spPr>
        <a:xfrm rot="5400000">
          <a:off x="2815502" y="2413153"/>
          <a:ext cx="882598" cy="1059118"/>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rot="-5400000">
        <a:off x="2939067" y="2501413"/>
        <a:ext cx="635470" cy="617819"/>
      </dsp:txXfrm>
    </dsp:sp>
    <dsp:sp modelId="{22184D10-F51D-4827-BEEC-044E4CC1F7D3}">
      <dsp:nvSpPr>
        <dsp:cNvPr id="0" name=""/>
        <dsp:cNvSpPr/>
      </dsp:nvSpPr>
      <dsp:spPr>
        <a:xfrm>
          <a:off x="1057661" y="3531111"/>
          <a:ext cx="4398281" cy="2353595"/>
        </a:xfrm>
        <a:prstGeom prst="roundRect">
          <a:avLst>
            <a:gd name="adj" fmla="val 10000"/>
          </a:avLst>
        </a:prstGeom>
        <a:solidFill>
          <a:srgbClr val="6CB33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At Fortress Schools, engaging families is a low priority and isn’t thought of as being connected to student outcomes. The standard events for families are held each year mostly out of compliance. Staff have experienced very low turnout at most events, as a result, are discouraged and not enthusiastic about family engagement.</a:t>
          </a:r>
        </a:p>
      </dsp:txBody>
      <dsp:txXfrm>
        <a:off x="1126595" y="3600045"/>
        <a:ext cx="4260413" cy="221572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B4FB59-7A19-4C5E-AA2C-ACDFC29F9B6C}">
      <dsp:nvSpPr>
        <dsp:cNvPr id="0" name=""/>
        <dsp:cNvSpPr/>
      </dsp:nvSpPr>
      <dsp:spPr>
        <a:xfrm>
          <a:off x="0" y="181991"/>
          <a:ext cx="6089650" cy="2572391"/>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b="1" kern="1200"/>
            <a:t>Come-If-We-Call School (Basic)</a:t>
          </a:r>
          <a:endParaRPr lang="en-US" sz="2200" kern="1200"/>
        </a:p>
      </dsp:txBody>
      <dsp:txXfrm>
        <a:off x="125574" y="307565"/>
        <a:ext cx="5838502" cy="2321243"/>
      </dsp:txXfrm>
    </dsp:sp>
    <dsp:sp modelId="{C1EBACDE-0EFF-4091-9B61-4E7F3E4004E7}">
      <dsp:nvSpPr>
        <dsp:cNvPr id="0" name=""/>
        <dsp:cNvSpPr/>
      </dsp:nvSpPr>
      <dsp:spPr>
        <a:xfrm>
          <a:off x="0" y="2817742"/>
          <a:ext cx="6089650" cy="2572391"/>
        </a:xfrm>
        <a:prstGeom prst="roundRect">
          <a:avLst/>
        </a:prstGeom>
        <a:solidFill>
          <a:srgbClr val="6CB33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Come-If-We-Call School are more positive about the concept of engaging with families, but the school sets the terms of engagement. Most of the communication is one way- from the school to home, and families can come to school only when invited. These schools  operate with a “don’t call us, we’ll call you” culture.</a:t>
          </a:r>
        </a:p>
      </dsp:txBody>
      <dsp:txXfrm>
        <a:off x="125574" y="2943316"/>
        <a:ext cx="5838502" cy="232124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51EB6F-2AFC-41D6-9D54-9068B9344C1E}">
      <dsp:nvSpPr>
        <dsp:cNvPr id="0" name=""/>
        <dsp:cNvSpPr/>
      </dsp:nvSpPr>
      <dsp:spPr>
        <a:xfrm>
          <a:off x="903932" y="2902"/>
          <a:ext cx="4281785" cy="2569071"/>
        </a:xfrm>
        <a:prstGeom prst="rect">
          <a:avLst/>
        </a:prstGeom>
        <a:solidFill>
          <a:srgbClr val="F47B2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b="1" kern="1200"/>
            <a:t>Open-Door School (Proficient)</a:t>
          </a:r>
          <a:endParaRPr lang="en-US" sz="2100" kern="1200"/>
        </a:p>
      </dsp:txBody>
      <dsp:txXfrm>
        <a:off x="903932" y="2902"/>
        <a:ext cx="4281785" cy="2569071"/>
      </dsp:txXfrm>
    </dsp:sp>
    <dsp:sp modelId="{A8596DF1-FBA9-4EE2-902D-278654E8BAD0}">
      <dsp:nvSpPr>
        <dsp:cNvPr id="0" name=""/>
        <dsp:cNvSpPr/>
      </dsp:nvSpPr>
      <dsp:spPr>
        <a:xfrm>
          <a:off x="903932" y="3000151"/>
          <a:ext cx="4281785" cy="2569071"/>
        </a:xfrm>
        <a:prstGeom prst="rect">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Open-Door Schools make family engagement a priority and see it as an important part of student success. More targeted efforts are made to reach out to invite families to be engaged with a  focus on helping families to support their children’s learning.</a:t>
          </a:r>
        </a:p>
      </dsp:txBody>
      <dsp:txXfrm>
        <a:off x="903932" y="3000151"/>
        <a:ext cx="4281785" cy="256907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4D0450-D49F-4F99-9979-9FFF185A8074}">
      <dsp:nvSpPr>
        <dsp:cNvPr id="0" name=""/>
        <dsp:cNvSpPr/>
      </dsp:nvSpPr>
      <dsp:spPr>
        <a:xfrm>
          <a:off x="0" y="58949"/>
          <a:ext cx="6089650" cy="2698312"/>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a:t>Partnership School (Advanced)</a:t>
          </a:r>
          <a:endParaRPr lang="en-US" sz="2000" kern="1200"/>
        </a:p>
      </dsp:txBody>
      <dsp:txXfrm>
        <a:off x="131721" y="190670"/>
        <a:ext cx="5826208" cy="2434870"/>
      </dsp:txXfrm>
    </dsp:sp>
    <dsp:sp modelId="{77310FD6-9D65-4328-832D-73BB8E9549DA}">
      <dsp:nvSpPr>
        <dsp:cNvPr id="0" name=""/>
        <dsp:cNvSpPr/>
      </dsp:nvSpPr>
      <dsp:spPr>
        <a:xfrm>
          <a:off x="0" y="2814862"/>
          <a:ext cx="6089650" cy="2698312"/>
        </a:xfrm>
        <a:prstGeom prst="roundRect">
          <a:avLst/>
        </a:prstGeom>
        <a:solidFill>
          <a:srgbClr val="6CB33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At a Partnership School, family engagement isn’t done out of compliance or because of mandates. Engaging with families is seen as a commitment and a key component of the school’s functioning. Families are seen as true partners in the teaching and learning process and are valued as knowledgeable and important contributors to school and student improvement. </a:t>
          </a:r>
        </a:p>
      </dsp:txBody>
      <dsp:txXfrm>
        <a:off x="131721" y="2946583"/>
        <a:ext cx="5826208" cy="243487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ACBE9A-911D-462C-96A1-2DC85DE65790}">
      <dsp:nvSpPr>
        <dsp:cNvPr id="0" name=""/>
        <dsp:cNvSpPr/>
      </dsp:nvSpPr>
      <dsp:spPr>
        <a:xfrm>
          <a:off x="0" y="2442"/>
          <a:ext cx="6513603" cy="123800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3E6E867-0A87-47DE-8509-B068CC7D72EC}">
      <dsp:nvSpPr>
        <dsp:cNvPr id="0" name=""/>
        <dsp:cNvSpPr/>
      </dsp:nvSpPr>
      <dsp:spPr>
        <a:xfrm>
          <a:off x="374497" y="280994"/>
          <a:ext cx="680904" cy="68090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AC02668-4C1A-4839-9EA1-A00F2A8F4501}">
      <dsp:nvSpPr>
        <dsp:cNvPr id="0" name=""/>
        <dsp:cNvSpPr/>
      </dsp:nvSpPr>
      <dsp:spPr>
        <a:xfrm>
          <a:off x="1429899" y="2442"/>
          <a:ext cx="5083704" cy="1238008"/>
        </a:xfrm>
        <a:prstGeom prst="rect">
          <a:avLst/>
        </a:prstGeom>
        <a:solidFill>
          <a:srgbClr val="6CB33F"/>
        </a:solidFill>
        <a:ln>
          <a:noFill/>
        </a:ln>
        <a:effectLst/>
      </dsp:spPr>
      <dsp:style>
        <a:lnRef idx="0">
          <a:scrgbClr r="0" g="0" b="0"/>
        </a:lnRef>
        <a:fillRef idx="0">
          <a:scrgbClr r="0" g="0" b="0"/>
        </a:fillRef>
        <a:effectRef idx="0">
          <a:scrgbClr r="0" g="0" b="0"/>
        </a:effectRef>
        <a:fontRef idx="minor"/>
      </dsp:style>
      <dsp:txBody>
        <a:bodyPr spcFirstLastPara="0" vert="horz" wrap="square" lIns="131023" tIns="131023" rIns="131023" bIns="131023" numCol="1" spcCol="1270" anchor="ctr" anchorCtr="0">
          <a:noAutofit/>
        </a:bodyPr>
        <a:lstStyle/>
        <a:p>
          <a:pPr marL="0" lvl="0" indent="0" algn="l" defTabSz="889000">
            <a:lnSpc>
              <a:spcPct val="100000"/>
            </a:lnSpc>
            <a:spcBef>
              <a:spcPct val="0"/>
            </a:spcBef>
            <a:spcAft>
              <a:spcPct val="35000"/>
            </a:spcAft>
            <a:buNone/>
          </a:pPr>
          <a:r>
            <a:rPr lang="en-US" sz="2000" kern="1200" dirty="0">
              <a:solidFill>
                <a:schemeClr val="bg1"/>
              </a:solidFill>
            </a:rPr>
            <a:t>You assessed where your school currently falls on the Partnership Rubric.</a:t>
          </a:r>
        </a:p>
      </dsp:txBody>
      <dsp:txXfrm>
        <a:off x="1429899" y="2442"/>
        <a:ext cx="5083704" cy="1238008"/>
      </dsp:txXfrm>
    </dsp:sp>
    <dsp:sp modelId="{F839BFD6-E208-49D7-83FC-57BD6DFE6C5F}">
      <dsp:nvSpPr>
        <dsp:cNvPr id="0" name=""/>
        <dsp:cNvSpPr/>
      </dsp:nvSpPr>
      <dsp:spPr>
        <a:xfrm>
          <a:off x="0" y="1580433"/>
          <a:ext cx="6513603" cy="123800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34C83C1-FE17-4AF6-A67D-33626BDFBC31}">
      <dsp:nvSpPr>
        <dsp:cNvPr id="0" name=""/>
        <dsp:cNvSpPr/>
      </dsp:nvSpPr>
      <dsp:spPr>
        <a:xfrm>
          <a:off x="374497" y="1828505"/>
          <a:ext cx="680904" cy="68090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9C8D8BB-2B75-4727-B771-04EB2FEA3B2F}">
      <dsp:nvSpPr>
        <dsp:cNvPr id="0" name=""/>
        <dsp:cNvSpPr/>
      </dsp:nvSpPr>
      <dsp:spPr>
        <a:xfrm>
          <a:off x="1429899" y="1549953"/>
          <a:ext cx="5083704" cy="1238008"/>
        </a:xfrm>
        <a:prstGeom prst="rect">
          <a:avLst/>
        </a:prstGeom>
        <a:solidFill>
          <a:srgbClr val="F47B20"/>
        </a:solidFill>
        <a:ln>
          <a:noFill/>
        </a:ln>
        <a:effectLst/>
      </dsp:spPr>
      <dsp:style>
        <a:lnRef idx="0">
          <a:scrgbClr r="0" g="0" b="0"/>
        </a:lnRef>
        <a:fillRef idx="0">
          <a:scrgbClr r="0" g="0" b="0"/>
        </a:fillRef>
        <a:effectRef idx="0">
          <a:scrgbClr r="0" g="0" b="0"/>
        </a:effectRef>
        <a:fontRef idx="minor"/>
      </dsp:style>
      <dsp:txBody>
        <a:bodyPr spcFirstLastPara="0" vert="horz" wrap="square" lIns="131023" tIns="131023" rIns="131023" bIns="131023" numCol="1" spcCol="1270" anchor="ctr" anchorCtr="0">
          <a:noAutofit/>
        </a:bodyPr>
        <a:lstStyle/>
        <a:p>
          <a:pPr marL="0" lvl="0" indent="0" algn="l" defTabSz="889000">
            <a:lnSpc>
              <a:spcPct val="100000"/>
            </a:lnSpc>
            <a:spcBef>
              <a:spcPct val="0"/>
            </a:spcBef>
            <a:spcAft>
              <a:spcPct val="35000"/>
            </a:spcAft>
            <a:buNone/>
          </a:pPr>
          <a:r>
            <a:rPr lang="en-US" sz="2000" kern="1200" dirty="0">
              <a:solidFill>
                <a:schemeClr val="bg1"/>
              </a:solidFill>
            </a:rPr>
            <a:t>You evaluated your process condition success, and pinpointed areas where you could improve:</a:t>
          </a:r>
        </a:p>
      </dsp:txBody>
      <dsp:txXfrm>
        <a:off x="1429899" y="1549953"/>
        <a:ext cx="5083704" cy="1238008"/>
      </dsp:txXfrm>
    </dsp:sp>
    <dsp:sp modelId="{BC48239F-F79A-49A4-954A-47105D5DC738}">
      <dsp:nvSpPr>
        <dsp:cNvPr id="0" name=""/>
        <dsp:cNvSpPr/>
      </dsp:nvSpPr>
      <dsp:spPr>
        <a:xfrm>
          <a:off x="0" y="3097464"/>
          <a:ext cx="6513603" cy="123800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B47B3EB-EC0D-4B69-BD2D-CC5A337EE071}">
      <dsp:nvSpPr>
        <dsp:cNvPr id="0" name=""/>
        <dsp:cNvSpPr/>
      </dsp:nvSpPr>
      <dsp:spPr>
        <a:xfrm>
          <a:off x="374497" y="3376015"/>
          <a:ext cx="680904" cy="68090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BA3EFE2-B4A1-423E-9E26-18C6CD031880}">
      <dsp:nvSpPr>
        <dsp:cNvPr id="0" name=""/>
        <dsp:cNvSpPr/>
      </dsp:nvSpPr>
      <dsp:spPr>
        <a:xfrm>
          <a:off x="1429899" y="3097464"/>
          <a:ext cx="5083704" cy="1238008"/>
        </a:xfrm>
        <a:prstGeom prst="rect">
          <a:avLst/>
        </a:prstGeom>
        <a:solidFill>
          <a:srgbClr val="0084A9"/>
        </a:solidFill>
        <a:ln>
          <a:noFill/>
        </a:ln>
        <a:effectLst/>
      </dsp:spPr>
      <dsp:style>
        <a:lnRef idx="0">
          <a:scrgbClr r="0" g="0" b="0"/>
        </a:lnRef>
        <a:fillRef idx="0">
          <a:scrgbClr r="0" g="0" b="0"/>
        </a:fillRef>
        <a:effectRef idx="0">
          <a:scrgbClr r="0" g="0" b="0"/>
        </a:effectRef>
        <a:fontRef idx="minor"/>
      </dsp:style>
      <dsp:txBody>
        <a:bodyPr spcFirstLastPara="0" vert="horz" wrap="square" lIns="131023" tIns="131023" rIns="131023" bIns="131023" numCol="1" spcCol="1270" anchor="ctr" anchorCtr="0">
          <a:noAutofit/>
        </a:bodyPr>
        <a:lstStyle/>
        <a:p>
          <a:pPr marL="0" lvl="0" indent="0" algn="l" defTabSz="889000">
            <a:lnSpc>
              <a:spcPct val="100000"/>
            </a:lnSpc>
            <a:spcBef>
              <a:spcPct val="0"/>
            </a:spcBef>
            <a:spcAft>
              <a:spcPct val="35000"/>
            </a:spcAft>
            <a:buNone/>
          </a:pPr>
          <a:r>
            <a:rPr lang="en-US" sz="2000" kern="1200" dirty="0">
              <a:solidFill>
                <a:schemeClr val="bg1"/>
              </a:solidFill>
            </a:rPr>
            <a:t>You listened to colleagues articulate their success and struggles:</a:t>
          </a:r>
        </a:p>
      </dsp:txBody>
      <dsp:txXfrm>
        <a:off x="1429899" y="3097464"/>
        <a:ext cx="5083704" cy="1238008"/>
      </dsp:txXfrm>
    </dsp:sp>
    <dsp:sp modelId="{4145A565-5546-4BBD-8319-FD9FFBC717EA}">
      <dsp:nvSpPr>
        <dsp:cNvPr id="0" name=""/>
        <dsp:cNvSpPr/>
      </dsp:nvSpPr>
      <dsp:spPr>
        <a:xfrm>
          <a:off x="0" y="4644974"/>
          <a:ext cx="6513603" cy="123800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66284C7-F09B-4856-A499-AF2A4024415C}">
      <dsp:nvSpPr>
        <dsp:cNvPr id="0" name=""/>
        <dsp:cNvSpPr/>
      </dsp:nvSpPr>
      <dsp:spPr>
        <a:xfrm>
          <a:off x="374497" y="4923526"/>
          <a:ext cx="680904" cy="680904"/>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897FBB2-72B1-44DE-B3ED-6135F5A55432}">
      <dsp:nvSpPr>
        <dsp:cNvPr id="0" name=""/>
        <dsp:cNvSpPr/>
      </dsp:nvSpPr>
      <dsp:spPr>
        <a:xfrm>
          <a:off x="1429899" y="4644974"/>
          <a:ext cx="5083704" cy="1238008"/>
        </a:xfrm>
        <a:prstGeom prst="rect">
          <a:avLst/>
        </a:prstGeom>
        <a:solidFill>
          <a:srgbClr val="6CB33F"/>
        </a:solidFill>
        <a:ln>
          <a:noFill/>
        </a:ln>
        <a:effectLst/>
      </dsp:spPr>
      <dsp:style>
        <a:lnRef idx="0">
          <a:scrgbClr r="0" g="0" b="0"/>
        </a:lnRef>
        <a:fillRef idx="0">
          <a:scrgbClr r="0" g="0" b="0"/>
        </a:fillRef>
        <a:effectRef idx="0">
          <a:scrgbClr r="0" g="0" b="0"/>
        </a:effectRef>
        <a:fontRef idx="minor"/>
      </dsp:style>
      <dsp:txBody>
        <a:bodyPr spcFirstLastPara="0" vert="horz" wrap="square" lIns="131023" tIns="131023" rIns="131023" bIns="131023" numCol="1" spcCol="1270" anchor="ctr" anchorCtr="0">
          <a:noAutofit/>
        </a:bodyPr>
        <a:lstStyle/>
        <a:p>
          <a:pPr marL="0" lvl="0" indent="0" algn="l" defTabSz="889000">
            <a:lnSpc>
              <a:spcPct val="100000"/>
            </a:lnSpc>
            <a:spcBef>
              <a:spcPct val="0"/>
            </a:spcBef>
            <a:spcAft>
              <a:spcPct val="35000"/>
            </a:spcAft>
            <a:buNone/>
          </a:pPr>
          <a:r>
            <a:rPr lang="en-US" sz="2000" kern="1200" dirty="0">
              <a:solidFill>
                <a:schemeClr val="bg1"/>
              </a:solidFill>
            </a:rPr>
            <a:t>Out of all the information you’re now processing…..</a:t>
          </a:r>
        </a:p>
      </dsp:txBody>
      <dsp:txXfrm>
        <a:off x="1429899" y="4644974"/>
        <a:ext cx="5083704" cy="1238008"/>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12329" cy="463696"/>
          </a:xfrm>
          <a:prstGeom prst="rect">
            <a:avLst/>
          </a:prstGeom>
        </p:spPr>
        <p:txBody>
          <a:bodyPr vert="horz" lIns="90763" tIns="45382" rIns="90763" bIns="45382" rtlCol="0"/>
          <a:lstStyle>
            <a:lvl1pPr algn="l">
              <a:defRPr sz="1200"/>
            </a:lvl1pPr>
          </a:lstStyle>
          <a:p>
            <a:endParaRPr lang="en-US" dirty="0"/>
          </a:p>
        </p:txBody>
      </p:sp>
      <p:sp>
        <p:nvSpPr>
          <p:cNvPr id="3" name="Date Placeholder 2"/>
          <p:cNvSpPr>
            <a:spLocks noGrp="1"/>
          </p:cNvSpPr>
          <p:nvPr>
            <p:ph type="dt" sz="quarter" idx="1"/>
          </p:nvPr>
        </p:nvSpPr>
        <p:spPr>
          <a:xfrm>
            <a:off x="3936173" y="1"/>
            <a:ext cx="3012329" cy="463696"/>
          </a:xfrm>
          <a:prstGeom prst="rect">
            <a:avLst/>
          </a:prstGeom>
        </p:spPr>
        <p:txBody>
          <a:bodyPr vert="horz" lIns="90763" tIns="45382" rIns="90763" bIns="45382" rtlCol="0"/>
          <a:lstStyle>
            <a:lvl1pPr algn="r">
              <a:defRPr sz="1200"/>
            </a:lvl1pPr>
          </a:lstStyle>
          <a:p>
            <a:fld id="{C23BC351-C777-4CBF-A838-F275A54EECD3}" type="datetimeFigureOut">
              <a:rPr lang="en-US" smtClean="0"/>
              <a:t>4/5/2021</a:t>
            </a:fld>
            <a:endParaRPr lang="en-US" dirty="0"/>
          </a:p>
        </p:txBody>
      </p:sp>
      <p:sp>
        <p:nvSpPr>
          <p:cNvPr id="4" name="Footer Placeholder 3"/>
          <p:cNvSpPr>
            <a:spLocks noGrp="1"/>
          </p:cNvSpPr>
          <p:nvPr>
            <p:ph type="ftr" sz="quarter" idx="2"/>
          </p:nvPr>
        </p:nvSpPr>
        <p:spPr>
          <a:xfrm>
            <a:off x="0" y="8772379"/>
            <a:ext cx="3012329" cy="463696"/>
          </a:xfrm>
          <a:prstGeom prst="rect">
            <a:avLst/>
          </a:prstGeom>
        </p:spPr>
        <p:txBody>
          <a:bodyPr vert="horz" lIns="90763" tIns="45382" rIns="90763" bIns="45382"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36173" y="8772379"/>
            <a:ext cx="3012329" cy="463696"/>
          </a:xfrm>
          <a:prstGeom prst="rect">
            <a:avLst/>
          </a:prstGeom>
        </p:spPr>
        <p:txBody>
          <a:bodyPr vert="horz" lIns="90763" tIns="45382" rIns="90763" bIns="45382" rtlCol="0" anchor="b"/>
          <a:lstStyle>
            <a:lvl1pPr algn="r">
              <a:defRPr sz="1200"/>
            </a:lvl1pPr>
          </a:lstStyle>
          <a:p>
            <a:fld id="{F30D4B01-B226-4B42-A2FC-05F6DB5F0CA0}" type="slidenum">
              <a:rPr lang="en-US" smtClean="0"/>
              <a:t>‹#›</a:t>
            </a:fld>
            <a:endParaRPr lang="en-US" dirty="0"/>
          </a:p>
        </p:txBody>
      </p:sp>
    </p:spTree>
    <p:extLst>
      <p:ext uri="{BB962C8B-B14F-4D97-AF65-F5344CB8AC3E}">
        <p14:creationId xmlns:p14="http://schemas.microsoft.com/office/powerpoint/2010/main" val="13922729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11699" cy="463408"/>
          </a:xfrm>
          <a:prstGeom prst="rect">
            <a:avLst/>
          </a:prstGeom>
        </p:spPr>
        <p:txBody>
          <a:bodyPr vert="horz" lIns="92486" tIns="46243" rIns="92486" bIns="46243" rtlCol="0"/>
          <a:lstStyle>
            <a:lvl1pPr algn="l">
              <a:defRPr sz="1200"/>
            </a:lvl1pPr>
          </a:lstStyle>
          <a:p>
            <a:endParaRPr lang="en-US" dirty="0"/>
          </a:p>
        </p:txBody>
      </p:sp>
      <p:sp>
        <p:nvSpPr>
          <p:cNvPr id="3" name="Date Placeholder 2"/>
          <p:cNvSpPr>
            <a:spLocks noGrp="1"/>
          </p:cNvSpPr>
          <p:nvPr>
            <p:ph type="dt" idx="1"/>
          </p:nvPr>
        </p:nvSpPr>
        <p:spPr>
          <a:xfrm>
            <a:off x="3936769" y="1"/>
            <a:ext cx="3011699" cy="463408"/>
          </a:xfrm>
          <a:prstGeom prst="rect">
            <a:avLst/>
          </a:prstGeom>
        </p:spPr>
        <p:txBody>
          <a:bodyPr vert="horz" lIns="92486" tIns="46243" rIns="92486" bIns="46243" rtlCol="0"/>
          <a:lstStyle>
            <a:lvl1pPr algn="r">
              <a:defRPr sz="1200"/>
            </a:lvl1pPr>
          </a:lstStyle>
          <a:p>
            <a:fld id="{74866101-2F3F-4DAB-AF4C-694BA6603A24}" type="datetimeFigureOut">
              <a:rPr lang="en-US" smtClean="0"/>
              <a:t>4/5/2021</a:t>
            </a:fld>
            <a:endParaRPr lang="en-US" dirty="0"/>
          </a:p>
        </p:txBody>
      </p:sp>
      <p:sp>
        <p:nvSpPr>
          <p:cNvPr id="4" name="Slide Image Placeholder 3"/>
          <p:cNvSpPr>
            <a:spLocks noGrp="1" noRot="1" noChangeAspect="1"/>
          </p:cNvSpPr>
          <p:nvPr>
            <p:ph type="sldImg" idx="2"/>
          </p:nvPr>
        </p:nvSpPr>
        <p:spPr>
          <a:xfrm>
            <a:off x="704850" y="1154113"/>
            <a:ext cx="5540375" cy="3117850"/>
          </a:xfrm>
          <a:prstGeom prst="rect">
            <a:avLst/>
          </a:prstGeom>
          <a:noFill/>
          <a:ln w="12700">
            <a:solidFill>
              <a:prstClr val="black"/>
            </a:solidFill>
          </a:ln>
        </p:spPr>
        <p:txBody>
          <a:bodyPr vert="horz" lIns="92486" tIns="46243" rIns="92486" bIns="46243" rtlCol="0" anchor="ctr"/>
          <a:lstStyle/>
          <a:p>
            <a:endParaRPr lang="en-US" dirty="0"/>
          </a:p>
        </p:txBody>
      </p:sp>
      <p:sp>
        <p:nvSpPr>
          <p:cNvPr id="5" name="Notes Placeholder 4"/>
          <p:cNvSpPr>
            <a:spLocks noGrp="1"/>
          </p:cNvSpPr>
          <p:nvPr>
            <p:ph type="body" sz="quarter" idx="3"/>
          </p:nvPr>
        </p:nvSpPr>
        <p:spPr>
          <a:xfrm>
            <a:off x="695008" y="4444862"/>
            <a:ext cx="5560060" cy="3636705"/>
          </a:xfrm>
          <a:prstGeom prst="rect">
            <a:avLst/>
          </a:prstGeom>
        </p:spPr>
        <p:txBody>
          <a:bodyPr vert="horz" lIns="92486" tIns="46243" rIns="92486" bIns="46243"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70"/>
            <a:ext cx="3011699" cy="463407"/>
          </a:xfrm>
          <a:prstGeom prst="rect">
            <a:avLst/>
          </a:prstGeom>
        </p:spPr>
        <p:txBody>
          <a:bodyPr vert="horz" lIns="92486" tIns="46243" rIns="92486" bIns="46243"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36769" y="8772670"/>
            <a:ext cx="3011699" cy="463407"/>
          </a:xfrm>
          <a:prstGeom prst="rect">
            <a:avLst/>
          </a:prstGeom>
        </p:spPr>
        <p:txBody>
          <a:bodyPr vert="horz" lIns="92486" tIns="46243" rIns="92486" bIns="46243" rtlCol="0" anchor="b"/>
          <a:lstStyle>
            <a:lvl1pPr algn="r">
              <a:defRPr sz="1200"/>
            </a:lvl1pPr>
          </a:lstStyle>
          <a:p>
            <a:fld id="{23A7314B-0197-42A6-BBD8-14394DCDDF40}" type="slidenum">
              <a:rPr lang="en-US" smtClean="0"/>
              <a:t>‹#›</a:t>
            </a:fld>
            <a:endParaRPr lang="en-US" dirty="0"/>
          </a:p>
        </p:txBody>
      </p:sp>
    </p:spTree>
    <p:extLst>
      <p:ext uri="{BB962C8B-B14F-4D97-AF65-F5344CB8AC3E}">
        <p14:creationId xmlns:p14="http://schemas.microsoft.com/office/powerpoint/2010/main" val="16182414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a:pPr>
            <a:endParaRPr lang="en-US" sz="1200" dirty="0"/>
          </a:p>
        </p:txBody>
      </p:sp>
      <p:sp>
        <p:nvSpPr>
          <p:cNvPr id="4" name="Slide Number Placeholder 3"/>
          <p:cNvSpPr>
            <a:spLocks noGrp="1"/>
          </p:cNvSpPr>
          <p:nvPr>
            <p:ph type="sldNum" sz="quarter" idx="10"/>
          </p:nvPr>
        </p:nvSpPr>
        <p:spPr/>
        <p:txBody>
          <a:bodyPr/>
          <a:lstStyle/>
          <a:p>
            <a:fld id="{23A7314B-0197-42A6-BBD8-14394DCDDF40}" type="slidenum">
              <a:rPr lang="en-US" smtClean="0"/>
              <a:t>1</a:t>
            </a:fld>
            <a:endParaRPr lang="en-US" dirty="0"/>
          </a:p>
        </p:txBody>
      </p:sp>
    </p:spTree>
    <p:extLst>
      <p:ext uri="{BB962C8B-B14F-4D97-AF65-F5344CB8AC3E}">
        <p14:creationId xmlns:p14="http://schemas.microsoft.com/office/powerpoint/2010/main" val="12799239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A7314B-0197-42A6-BBD8-14394DCDDF40}" type="slidenum">
              <a:rPr lang="en-US" smtClean="0"/>
              <a:t>15</a:t>
            </a:fld>
            <a:endParaRPr lang="en-US" dirty="0"/>
          </a:p>
        </p:txBody>
      </p:sp>
    </p:spTree>
    <p:extLst>
      <p:ext uri="{BB962C8B-B14F-4D97-AF65-F5344CB8AC3E}">
        <p14:creationId xmlns:p14="http://schemas.microsoft.com/office/powerpoint/2010/main" val="11955451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A7314B-0197-42A6-BBD8-14394DCDDF40}" type="slidenum">
              <a:rPr lang="en-US" smtClean="0"/>
              <a:t>2</a:t>
            </a:fld>
            <a:endParaRPr lang="en-US" dirty="0"/>
          </a:p>
        </p:txBody>
      </p:sp>
    </p:spTree>
    <p:extLst>
      <p:ext uri="{BB962C8B-B14F-4D97-AF65-F5344CB8AC3E}">
        <p14:creationId xmlns:p14="http://schemas.microsoft.com/office/powerpoint/2010/main" val="21603350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Look at the bulleted descriptors under each heading and mark the ones that best describe your school. </a:t>
            </a:r>
          </a:p>
        </p:txBody>
      </p:sp>
      <p:sp>
        <p:nvSpPr>
          <p:cNvPr id="4" name="Slide Number Placeholder 3"/>
          <p:cNvSpPr>
            <a:spLocks noGrp="1"/>
          </p:cNvSpPr>
          <p:nvPr>
            <p:ph type="sldNum" sz="quarter" idx="5"/>
          </p:nvPr>
        </p:nvSpPr>
        <p:spPr/>
        <p:txBody>
          <a:bodyPr/>
          <a:lstStyle/>
          <a:p>
            <a:fld id="{23A7314B-0197-42A6-BBD8-14394DCDDF40}" type="slidenum">
              <a:rPr lang="en-US" smtClean="0"/>
              <a:t>3</a:t>
            </a:fld>
            <a:endParaRPr lang="en-US" dirty="0"/>
          </a:p>
        </p:txBody>
      </p:sp>
    </p:spTree>
    <p:extLst>
      <p:ext uri="{BB962C8B-B14F-4D97-AF65-F5344CB8AC3E}">
        <p14:creationId xmlns:p14="http://schemas.microsoft.com/office/powerpoint/2010/main" val="1384030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A7314B-0197-42A6-BBD8-14394DCDDF40}" type="slidenum">
              <a:rPr lang="en-US" smtClean="0"/>
              <a:t>4</a:t>
            </a:fld>
            <a:endParaRPr lang="en-US" dirty="0"/>
          </a:p>
        </p:txBody>
      </p:sp>
    </p:spTree>
    <p:extLst>
      <p:ext uri="{BB962C8B-B14F-4D97-AF65-F5344CB8AC3E}">
        <p14:creationId xmlns:p14="http://schemas.microsoft.com/office/powerpoint/2010/main" val="26697598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A7314B-0197-42A6-BBD8-14394DCDDF40}" type="slidenum">
              <a:rPr lang="en-US" smtClean="0"/>
              <a:t>5</a:t>
            </a:fld>
            <a:endParaRPr lang="en-US" dirty="0"/>
          </a:p>
        </p:txBody>
      </p:sp>
    </p:spTree>
    <p:extLst>
      <p:ext uri="{BB962C8B-B14F-4D97-AF65-F5344CB8AC3E}">
        <p14:creationId xmlns:p14="http://schemas.microsoft.com/office/powerpoint/2010/main" val="7176787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A7314B-0197-42A6-BBD8-14394DCDDF40}" type="slidenum">
              <a:rPr lang="en-US" smtClean="0"/>
              <a:t>6</a:t>
            </a:fld>
            <a:endParaRPr lang="en-US" dirty="0"/>
          </a:p>
        </p:txBody>
      </p:sp>
    </p:spTree>
    <p:extLst>
      <p:ext uri="{BB962C8B-B14F-4D97-AF65-F5344CB8AC3E}">
        <p14:creationId xmlns:p14="http://schemas.microsoft.com/office/powerpoint/2010/main" val="7700671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A7314B-0197-42A6-BBD8-14394DCDDF40}" type="slidenum">
              <a:rPr lang="en-US" smtClean="0"/>
              <a:t>7</a:t>
            </a:fld>
            <a:endParaRPr lang="en-US" dirty="0"/>
          </a:p>
        </p:txBody>
      </p:sp>
    </p:spTree>
    <p:extLst>
      <p:ext uri="{BB962C8B-B14F-4D97-AF65-F5344CB8AC3E}">
        <p14:creationId xmlns:p14="http://schemas.microsoft.com/office/powerpoint/2010/main" val="7329235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 back to your school team. Think about how you can move forward knowing where your school is on the continuum. </a:t>
            </a:r>
          </a:p>
        </p:txBody>
      </p:sp>
      <p:sp>
        <p:nvSpPr>
          <p:cNvPr id="4" name="Slide Number Placeholder 3"/>
          <p:cNvSpPr>
            <a:spLocks noGrp="1"/>
          </p:cNvSpPr>
          <p:nvPr>
            <p:ph type="sldNum" sz="quarter" idx="10"/>
          </p:nvPr>
        </p:nvSpPr>
        <p:spPr/>
        <p:txBody>
          <a:bodyPr/>
          <a:lstStyle/>
          <a:p>
            <a:fld id="{23A7314B-0197-42A6-BBD8-14394DCDDF40}" type="slidenum">
              <a:rPr lang="en-US" smtClean="0"/>
              <a:t>8</a:t>
            </a:fld>
            <a:endParaRPr lang="en-US" dirty="0"/>
          </a:p>
        </p:txBody>
      </p:sp>
    </p:spTree>
    <p:extLst>
      <p:ext uri="{BB962C8B-B14F-4D97-AF65-F5344CB8AC3E}">
        <p14:creationId xmlns:p14="http://schemas.microsoft.com/office/powerpoint/2010/main" val="36453854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A7314B-0197-42A6-BBD8-14394DCDDF40}" type="slidenum">
              <a:rPr lang="en-US" smtClean="0"/>
              <a:t>9</a:t>
            </a:fld>
            <a:endParaRPr lang="en-US" dirty="0"/>
          </a:p>
        </p:txBody>
      </p:sp>
    </p:spTree>
    <p:extLst>
      <p:ext uri="{BB962C8B-B14F-4D97-AF65-F5344CB8AC3E}">
        <p14:creationId xmlns:p14="http://schemas.microsoft.com/office/powerpoint/2010/main" val="9675849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atin typeface="Arial Black" panose="020B0A04020102020204" pitchFamily="34" charset="0"/>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atin typeface="Myriad Pro" panose="020B0503030403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36835911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146898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71052" y="5927110"/>
            <a:ext cx="2743200" cy="365125"/>
          </a:xfrm>
          <a:prstGeom prst="rect">
            <a:avLst/>
          </a:prstGeom>
        </p:spPr>
        <p:txBody>
          <a:bodyPr/>
          <a:lstStyle/>
          <a:p>
            <a:fld id="{36E9DB74-625D-4321-891B-561ADB1A6265}" type="datetime1">
              <a:rPr lang="en-US" smtClean="0"/>
              <a:t>4/5/2021</a:t>
            </a:fld>
            <a:endParaRPr lang="en-US" dirty="0"/>
          </a:p>
        </p:txBody>
      </p:sp>
      <p:sp>
        <p:nvSpPr>
          <p:cNvPr id="5" name="Footer Placeholder 4"/>
          <p:cNvSpPr>
            <a:spLocks noGrp="1"/>
          </p:cNvSpPr>
          <p:nvPr>
            <p:ph type="ftr" sz="quarter" idx="11"/>
          </p:nvPr>
        </p:nvSpPr>
        <p:spPr>
          <a:xfrm>
            <a:off x="3969774" y="5901531"/>
            <a:ext cx="4114800" cy="365125"/>
          </a:xfrm>
          <a:prstGeom prst="rect">
            <a:avLst/>
          </a:prstGeom>
        </p:spPr>
        <p:txBody>
          <a:bodyPr/>
          <a:lstStyle/>
          <a:p>
            <a:r>
              <a:rPr lang="en-US" dirty="0"/>
              <a:t>Courtesy of Powerful Partnerships A Teacher's Guide to Engaging Families for Student Success - Karen L Mapp, Ilene Carver and Jessica Lander</a:t>
            </a:r>
          </a:p>
        </p:txBody>
      </p:sp>
      <p:sp>
        <p:nvSpPr>
          <p:cNvPr id="6" name="Slide Number Placeholder 5"/>
          <p:cNvSpPr>
            <a:spLocks noGrp="1"/>
          </p:cNvSpPr>
          <p:nvPr>
            <p:ph type="sldNum" sz="quarter" idx="12"/>
          </p:nvPr>
        </p:nvSpPr>
        <p:spPr/>
        <p:txBody>
          <a:bodyPr/>
          <a:lstStyle/>
          <a:p>
            <a:fld id="{87E47D82-59BF-41C0-BA3A-2C6F9CC0B37A}" type="slidenum">
              <a:rPr lang="en-US" smtClean="0"/>
              <a:t>‹#›</a:t>
            </a:fld>
            <a:endParaRPr lang="en-US" dirty="0"/>
          </a:p>
        </p:txBody>
      </p:sp>
    </p:spTree>
    <p:extLst>
      <p:ext uri="{BB962C8B-B14F-4D97-AF65-F5344CB8AC3E}">
        <p14:creationId xmlns:p14="http://schemas.microsoft.com/office/powerpoint/2010/main" val="6196192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normAutofit/>
          </a:bodyPr>
          <a:lstStyle>
            <a:lvl1pPr algn="l" defTabSz="914400" rtl="0" eaLnBrk="1" latinLnBrk="0" hangingPunct="1">
              <a:lnSpc>
                <a:spcPct val="90000"/>
              </a:lnSpc>
              <a:spcBef>
                <a:spcPct val="0"/>
              </a:spcBef>
              <a:buNone/>
              <a:defRPr lang="en-US" sz="4800" b="1" kern="1200" dirty="0">
                <a:solidFill>
                  <a:srgbClr val="0084A9"/>
                </a:solidFill>
                <a:latin typeface="Arial" panose="020B0604020202020204" pitchFamily="34" charset="0"/>
                <a:ea typeface="+mj-ea"/>
                <a:cs typeface="Arial" panose="020B0604020202020204" pitchFamily="34" charset="0"/>
              </a:defRPr>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671052" y="5927110"/>
            <a:ext cx="2743200" cy="365125"/>
          </a:xfrm>
          <a:prstGeom prst="rect">
            <a:avLst/>
          </a:prstGeom>
        </p:spPr>
        <p:txBody>
          <a:bodyPr/>
          <a:lstStyle/>
          <a:p>
            <a:fld id="{6BB68EC5-B629-47C5-9BF9-9FA01E20C043}" type="datetime1">
              <a:rPr lang="en-US" smtClean="0"/>
              <a:t>4/5/2021</a:t>
            </a:fld>
            <a:endParaRPr lang="en-US" dirty="0"/>
          </a:p>
        </p:txBody>
      </p:sp>
      <p:sp>
        <p:nvSpPr>
          <p:cNvPr id="5" name="Footer Placeholder 4"/>
          <p:cNvSpPr>
            <a:spLocks noGrp="1"/>
          </p:cNvSpPr>
          <p:nvPr>
            <p:ph type="ftr" sz="quarter" idx="11"/>
          </p:nvPr>
        </p:nvSpPr>
        <p:spPr>
          <a:xfrm>
            <a:off x="3969774" y="5901531"/>
            <a:ext cx="4114800" cy="365125"/>
          </a:xfrm>
          <a:prstGeom prst="rect">
            <a:avLst/>
          </a:prstGeom>
        </p:spPr>
        <p:txBody>
          <a:bodyPr/>
          <a:lstStyle/>
          <a:p>
            <a:r>
              <a:rPr lang="en-US" dirty="0"/>
              <a:t>Courtesy of Powerful Partnerships A Teacher's Guide to Engaging Families for Student Success - Karen L Mapp, Ilene Carver and Jessica Lander</a:t>
            </a:r>
          </a:p>
        </p:txBody>
      </p:sp>
      <p:sp>
        <p:nvSpPr>
          <p:cNvPr id="6" name="Slide Number Placeholder 5"/>
          <p:cNvSpPr>
            <a:spLocks noGrp="1"/>
          </p:cNvSpPr>
          <p:nvPr>
            <p:ph type="sldNum" sz="quarter" idx="12"/>
          </p:nvPr>
        </p:nvSpPr>
        <p:spPr/>
        <p:txBody>
          <a:bodyPr/>
          <a:lstStyle/>
          <a:p>
            <a:fld id="{87E47D82-59BF-41C0-BA3A-2C6F9CC0B37A}" type="slidenum">
              <a:rPr lang="en-US" smtClean="0"/>
              <a:t>‹#›</a:t>
            </a:fld>
            <a:endParaRPr lang="en-US" dirty="0"/>
          </a:p>
        </p:txBody>
      </p:sp>
    </p:spTree>
    <p:extLst>
      <p:ext uri="{BB962C8B-B14F-4D97-AF65-F5344CB8AC3E}">
        <p14:creationId xmlns:p14="http://schemas.microsoft.com/office/powerpoint/2010/main" val="2831351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71052" y="5927110"/>
            <a:ext cx="2743200" cy="365125"/>
          </a:xfrm>
          <a:prstGeom prst="rect">
            <a:avLst/>
          </a:prstGeom>
        </p:spPr>
        <p:txBody>
          <a:bodyPr/>
          <a:lstStyle/>
          <a:p>
            <a:fld id="{62D98587-E0BC-49D9-A93D-64C21303E49E}" type="datetime1">
              <a:rPr lang="en-US" smtClean="0"/>
              <a:t>4/5/2021</a:t>
            </a:fld>
            <a:endParaRPr lang="en-US" dirty="0"/>
          </a:p>
        </p:txBody>
      </p:sp>
      <p:sp>
        <p:nvSpPr>
          <p:cNvPr id="6" name="Footer Placeholder 5"/>
          <p:cNvSpPr>
            <a:spLocks noGrp="1"/>
          </p:cNvSpPr>
          <p:nvPr>
            <p:ph type="ftr" sz="quarter" idx="11"/>
          </p:nvPr>
        </p:nvSpPr>
        <p:spPr>
          <a:xfrm>
            <a:off x="3969774" y="5901531"/>
            <a:ext cx="4114800" cy="365125"/>
          </a:xfrm>
          <a:prstGeom prst="rect">
            <a:avLst/>
          </a:prstGeom>
        </p:spPr>
        <p:txBody>
          <a:bodyPr/>
          <a:lstStyle/>
          <a:p>
            <a:r>
              <a:rPr lang="en-US" dirty="0"/>
              <a:t>Courtesy of Powerful Partnerships A Teacher's Guide to Engaging Families for Student Success - Karen L Mapp, Ilene Carver and Jessica Lander</a:t>
            </a:r>
          </a:p>
        </p:txBody>
      </p:sp>
      <p:sp>
        <p:nvSpPr>
          <p:cNvPr id="7" name="Slide Number Placeholder 6"/>
          <p:cNvSpPr>
            <a:spLocks noGrp="1"/>
          </p:cNvSpPr>
          <p:nvPr>
            <p:ph type="sldNum" sz="quarter" idx="12"/>
          </p:nvPr>
        </p:nvSpPr>
        <p:spPr/>
        <p:txBody>
          <a:bodyPr/>
          <a:lstStyle/>
          <a:p>
            <a:fld id="{87E47D82-59BF-41C0-BA3A-2C6F9CC0B37A}" type="slidenum">
              <a:rPr lang="en-US" smtClean="0"/>
              <a:t>‹#›</a:t>
            </a:fld>
            <a:endParaRPr lang="en-US" dirty="0"/>
          </a:p>
        </p:txBody>
      </p:sp>
    </p:spTree>
    <p:extLst>
      <p:ext uri="{BB962C8B-B14F-4D97-AF65-F5344CB8AC3E}">
        <p14:creationId xmlns:p14="http://schemas.microsoft.com/office/powerpoint/2010/main" val="14558225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0189"/>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31210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5680901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126212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671052" y="5927110"/>
            <a:ext cx="2743200" cy="365125"/>
          </a:xfrm>
          <a:prstGeom prst="rect">
            <a:avLst/>
          </a:prstGeom>
        </p:spPr>
        <p:txBody>
          <a:bodyPr/>
          <a:lstStyle/>
          <a:p>
            <a:fld id="{FB1152A1-DC0F-4166-822F-9557855BE730}" type="datetime1">
              <a:rPr lang="en-US" smtClean="0"/>
              <a:t>4/5/2021</a:t>
            </a:fld>
            <a:endParaRPr lang="en-US" dirty="0"/>
          </a:p>
        </p:txBody>
      </p:sp>
      <p:sp>
        <p:nvSpPr>
          <p:cNvPr id="6" name="Footer Placeholder 5"/>
          <p:cNvSpPr>
            <a:spLocks noGrp="1"/>
          </p:cNvSpPr>
          <p:nvPr>
            <p:ph type="ftr" sz="quarter" idx="11"/>
          </p:nvPr>
        </p:nvSpPr>
        <p:spPr>
          <a:xfrm>
            <a:off x="3969774" y="5901531"/>
            <a:ext cx="4114800" cy="365125"/>
          </a:xfrm>
          <a:prstGeom prst="rect">
            <a:avLst/>
          </a:prstGeom>
        </p:spPr>
        <p:txBody>
          <a:bodyPr/>
          <a:lstStyle/>
          <a:p>
            <a:r>
              <a:rPr lang="en-US" dirty="0"/>
              <a:t>Courtesy of Powerful Partnerships A Teacher's Guide to Engaging Families for Student Success - Karen L Mapp, Ilene Carver and Jessica Lander</a:t>
            </a:r>
          </a:p>
        </p:txBody>
      </p:sp>
      <p:sp>
        <p:nvSpPr>
          <p:cNvPr id="7" name="Slide Number Placeholder 6"/>
          <p:cNvSpPr>
            <a:spLocks noGrp="1"/>
          </p:cNvSpPr>
          <p:nvPr>
            <p:ph type="sldNum" sz="quarter" idx="12"/>
          </p:nvPr>
        </p:nvSpPr>
        <p:spPr/>
        <p:txBody>
          <a:bodyPr/>
          <a:lstStyle/>
          <a:p>
            <a:fld id="{87E47D82-59BF-41C0-BA3A-2C6F9CC0B37A}" type="slidenum">
              <a:rPr lang="en-US" smtClean="0"/>
              <a:t>‹#›</a:t>
            </a:fld>
            <a:endParaRPr lang="en-US" dirty="0"/>
          </a:p>
        </p:txBody>
      </p:sp>
    </p:spTree>
    <p:extLst>
      <p:ext uri="{BB962C8B-B14F-4D97-AF65-F5344CB8AC3E}">
        <p14:creationId xmlns:p14="http://schemas.microsoft.com/office/powerpoint/2010/main" val="5375898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33855158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9448800" y="6176963"/>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E47D82-59BF-41C0-BA3A-2C6F9CC0B37A}" type="slidenum">
              <a:rPr lang="en-US" smtClean="0"/>
              <a:t>‹#›</a:t>
            </a:fld>
            <a:endParaRPr lang="en-US" dirty="0"/>
          </a:p>
        </p:txBody>
      </p:sp>
      <p:sp>
        <p:nvSpPr>
          <p:cNvPr id="7" name="Rectangle 6"/>
          <p:cNvSpPr/>
          <p:nvPr userDrawn="1"/>
        </p:nvSpPr>
        <p:spPr>
          <a:xfrm>
            <a:off x="0" y="0"/>
            <a:ext cx="12192000" cy="365125"/>
          </a:xfrm>
          <a:prstGeom prst="rect">
            <a:avLst/>
          </a:prstGeom>
          <a:solidFill>
            <a:srgbClr val="0084A9"/>
          </a:solidFill>
          <a:ln>
            <a:solidFill>
              <a:srgbClr val="0084A9"/>
            </a:solidFill>
          </a:ln>
          <a:effectLst>
            <a:outerShdw blurRad="50800" dist="50800" dir="5400000" algn="ctr" rotWithShape="0">
              <a:srgbClr val="000000">
                <a:alpha val="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userDrawn="1"/>
        </p:nvSpPr>
        <p:spPr>
          <a:xfrm>
            <a:off x="0" y="420384"/>
            <a:ext cx="12192000" cy="132507"/>
          </a:xfrm>
          <a:prstGeom prst="rect">
            <a:avLst/>
          </a:prstGeom>
          <a:solidFill>
            <a:srgbClr val="6CB33F"/>
          </a:solidFill>
          <a:ln>
            <a:noFill/>
          </a:ln>
          <a:effectLst>
            <a:outerShdw blurRad="50800" dist="50800" dir="5400000" algn="ctr" rotWithShape="0">
              <a:srgbClr val="000000">
                <a:alpha val="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userDrawn="1"/>
        </p:nvSpPr>
        <p:spPr>
          <a:xfrm>
            <a:off x="0" y="6499123"/>
            <a:ext cx="12192000" cy="358877"/>
          </a:xfrm>
          <a:prstGeom prst="rect">
            <a:avLst/>
          </a:prstGeom>
          <a:solidFill>
            <a:srgbClr val="5A5A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6562601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dt="0"/>
  <p:txStyles>
    <p:titleStyle>
      <a:lvl1pPr algn="l" defTabSz="914400" rtl="0" eaLnBrk="1" latinLnBrk="0" hangingPunct="1">
        <a:lnSpc>
          <a:spcPct val="90000"/>
        </a:lnSpc>
        <a:spcBef>
          <a:spcPct val="0"/>
        </a:spcBef>
        <a:buNone/>
        <a:defRPr sz="4400" b="1" kern="1200">
          <a:solidFill>
            <a:srgbClr val="0084A9"/>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46464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46464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46464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46464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46464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a:t>Partnership Rubric Evaluation Tool</a:t>
            </a:r>
          </a:p>
        </p:txBody>
      </p:sp>
      <p:sp>
        <p:nvSpPr>
          <p:cNvPr id="3" name="Rectangle 2"/>
          <p:cNvSpPr/>
          <p:nvPr/>
        </p:nvSpPr>
        <p:spPr>
          <a:xfrm rot="10800000" flipV="1">
            <a:off x="6096000" y="5600216"/>
            <a:ext cx="3419292" cy="369332"/>
          </a:xfrm>
          <a:prstGeom prst="rect">
            <a:avLst/>
          </a:prstGeom>
        </p:spPr>
        <p:txBody>
          <a:bodyPr wrap="square">
            <a:spAutoFit/>
          </a:bodyPr>
          <a:lstStyle/>
          <a:p>
            <a:endParaRPr lang="en-US" dirty="0"/>
          </a:p>
        </p:txBody>
      </p:sp>
      <p:sp>
        <p:nvSpPr>
          <p:cNvPr id="9" name="Footer Placeholder 8"/>
          <p:cNvSpPr>
            <a:spLocks noGrp="1"/>
          </p:cNvSpPr>
          <p:nvPr>
            <p:ph type="ftr" sz="quarter" idx="11"/>
          </p:nvPr>
        </p:nvSpPr>
        <p:spPr>
          <a:xfrm>
            <a:off x="591954" y="6065520"/>
            <a:ext cx="10515600" cy="571115"/>
          </a:xfrm>
        </p:spPr>
        <p:txBody>
          <a:bodyPr/>
          <a:lstStyle/>
          <a:p>
            <a:r>
              <a:rPr lang="en-US" sz="1100" dirty="0"/>
              <a:t>Courtesy of Powerful Partnerships A Teacher's Guide to Engaging Families for Student Success - Karen L Mapp, Ilene Carver and Jessica Lander</a:t>
            </a:r>
          </a:p>
        </p:txBody>
      </p:sp>
      <p:sp>
        <p:nvSpPr>
          <p:cNvPr id="13" name="TextBox 12">
            <a:extLst>
              <a:ext uri="{FF2B5EF4-FFF2-40B4-BE49-F238E27FC236}">
                <a16:creationId xmlns:a16="http://schemas.microsoft.com/office/drawing/2014/main" id="{4E42001B-C892-4233-AC13-533848DD005F}"/>
              </a:ext>
            </a:extLst>
          </p:cNvPr>
          <p:cNvSpPr txBox="1"/>
          <p:nvPr/>
        </p:nvSpPr>
        <p:spPr>
          <a:xfrm>
            <a:off x="838200" y="1690688"/>
            <a:ext cx="5257800" cy="2062103"/>
          </a:xfrm>
          <a:prstGeom prst="rect">
            <a:avLst/>
          </a:prstGeom>
          <a:noFill/>
        </p:spPr>
        <p:txBody>
          <a:bodyPr wrap="square" rtlCol="0">
            <a:spAutoFit/>
          </a:bodyPr>
          <a:lstStyle/>
          <a:p>
            <a:r>
              <a:rPr lang="en-US" sz="3200" dirty="0">
                <a:solidFill>
                  <a:srgbClr val="F47B20"/>
                </a:solidFill>
              </a:rPr>
              <a:t>Powerful partnerships are the foundation of successful family engagement in your classroom and your school</a:t>
            </a:r>
            <a:r>
              <a:rPr lang="en-US" sz="3200" dirty="0">
                <a:solidFill>
                  <a:srgbClr val="6CB33F"/>
                </a:solidFill>
              </a:rPr>
              <a:t>. </a:t>
            </a:r>
          </a:p>
        </p:txBody>
      </p:sp>
      <p:sp>
        <p:nvSpPr>
          <p:cNvPr id="14" name="TextBox 13">
            <a:extLst>
              <a:ext uri="{FF2B5EF4-FFF2-40B4-BE49-F238E27FC236}">
                <a16:creationId xmlns:a16="http://schemas.microsoft.com/office/drawing/2014/main" id="{9F965212-9E00-43CF-840E-037146E67D39}"/>
              </a:ext>
            </a:extLst>
          </p:cNvPr>
          <p:cNvSpPr txBox="1"/>
          <p:nvPr/>
        </p:nvSpPr>
        <p:spPr>
          <a:xfrm rot="1192959">
            <a:off x="7118150" y="2376038"/>
            <a:ext cx="3636029" cy="1569660"/>
          </a:xfrm>
          <a:prstGeom prst="rect">
            <a:avLst/>
          </a:prstGeom>
          <a:solidFill>
            <a:schemeClr val="accent4">
              <a:lumMod val="40000"/>
              <a:lumOff val="60000"/>
            </a:schemeClr>
          </a:solidFill>
        </p:spPr>
        <p:txBody>
          <a:bodyPr wrap="square" rtlCol="0">
            <a:spAutoFit/>
          </a:bodyPr>
          <a:lstStyle/>
          <a:p>
            <a:r>
              <a:rPr lang="en-US" sz="2400" b="1" dirty="0">
                <a:latin typeface="Bradley Hand ITC" panose="03070402050302030203" pitchFamily="66" charset="0"/>
              </a:rPr>
              <a:t>What should a true partnership between you and your students’ families look like?</a:t>
            </a:r>
          </a:p>
        </p:txBody>
      </p:sp>
    </p:spTree>
    <p:extLst>
      <p:ext uri="{BB962C8B-B14F-4D97-AF65-F5344CB8AC3E}">
        <p14:creationId xmlns:p14="http://schemas.microsoft.com/office/powerpoint/2010/main" val="18308895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678845-ABA1-4645-A427-F25DE95CB4CB}"/>
              </a:ext>
            </a:extLst>
          </p:cNvPr>
          <p:cNvSpPr>
            <a:spLocks noGrp="1"/>
          </p:cNvSpPr>
          <p:nvPr>
            <p:ph type="title"/>
          </p:nvPr>
        </p:nvSpPr>
        <p:spPr/>
        <p:txBody>
          <a:bodyPr/>
          <a:lstStyle/>
          <a:p>
            <a:r>
              <a:rPr lang="en-US" dirty="0"/>
              <a:t>Linked to Learning</a:t>
            </a:r>
          </a:p>
        </p:txBody>
      </p:sp>
      <p:sp>
        <p:nvSpPr>
          <p:cNvPr id="3" name="Content Placeholder 2">
            <a:extLst>
              <a:ext uri="{FF2B5EF4-FFF2-40B4-BE49-F238E27FC236}">
                <a16:creationId xmlns:a16="http://schemas.microsoft.com/office/drawing/2014/main" id="{C72AB010-7227-4D31-B389-CB77C5FED111}"/>
              </a:ext>
            </a:extLst>
          </p:cNvPr>
          <p:cNvSpPr>
            <a:spLocks noGrp="1"/>
          </p:cNvSpPr>
          <p:nvPr>
            <p:ph idx="1"/>
          </p:nvPr>
        </p:nvSpPr>
        <p:spPr/>
        <p:txBody>
          <a:bodyPr/>
          <a:lstStyle/>
          <a:p>
            <a:r>
              <a:rPr lang="en-US" dirty="0"/>
              <a:t>Do families leave the events in my classroom knowing more about what their children should know and be able to do?</a:t>
            </a:r>
          </a:p>
        </p:txBody>
      </p:sp>
      <p:sp>
        <p:nvSpPr>
          <p:cNvPr id="4" name="Footer Placeholder 3">
            <a:extLst>
              <a:ext uri="{FF2B5EF4-FFF2-40B4-BE49-F238E27FC236}">
                <a16:creationId xmlns:a16="http://schemas.microsoft.com/office/drawing/2014/main" id="{5FC45C34-F861-4D76-BE1B-944ABCCF177D}"/>
              </a:ext>
            </a:extLst>
          </p:cNvPr>
          <p:cNvSpPr>
            <a:spLocks noGrp="1"/>
          </p:cNvSpPr>
          <p:nvPr>
            <p:ph type="ftr" sz="quarter" idx="11"/>
          </p:nvPr>
        </p:nvSpPr>
        <p:spPr>
          <a:xfrm>
            <a:off x="1371599" y="6176963"/>
            <a:ext cx="8531157" cy="315912"/>
          </a:xfrm>
        </p:spPr>
        <p:txBody>
          <a:bodyPr/>
          <a:lstStyle/>
          <a:p>
            <a:r>
              <a:rPr lang="en-US" sz="1100" dirty="0"/>
              <a:t>Courtesy of Powerful Partnerships A Teacher's Guide to Engaging Families for Student Success - Karen L Mapp, Ilene Carver and Jessica Lander</a:t>
            </a:r>
          </a:p>
        </p:txBody>
      </p:sp>
    </p:spTree>
    <p:extLst>
      <p:ext uri="{BB962C8B-B14F-4D97-AF65-F5344CB8AC3E}">
        <p14:creationId xmlns:p14="http://schemas.microsoft.com/office/powerpoint/2010/main" val="13909206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678845-ABA1-4645-A427-F25DE95CB4CB}"/>
              </a:ext>
            </a:extLst>
          </p:cNvPr>
          <p:cNvSpPr>
            <a:spLocks noGrp="1"/>
          </p:cNvSpPr>
          <p:nvPr>
            <p:ph type="title"/>
          </p:nvPr>
        </p:nvSpPr>
        <p:spPr/>
        <p:txBody>
          <a:bodyPr/>
          <a:lstStyle/>
          <a:p>
            <a:r>
              <a:rPr lang="en-US" dirty="0"/>
              <a:t>Relational</a:t>
            </a:r>
          </a:p>
        </p:txBody>
      </p:sp>
      <p:sp>
        <p:nvSpPr>
          <p:cNvPr id="3" name="Content Placeholder 2">
            <a:extLst>
              <a:ext uri="{FF2B5EF4-FFF2-40B4-BE49-F238E27FC236}">
                <a16:creationId xmlns:a16="http://schemas.microsoft.com/office/drawing/2014/main" id="{C72AB010-7227-4D31-B389-CB77C5FED111}"/>
              </a:ext>
            </a:extLst>
          </p:cNvPr>
          <p:cNvSpPr>
            <a:spLocks noGrp="1"/>
          </p:cNvSpPr>
          <p:nvPr>
            <p:ph idx="1"/>
          </p:nvPr>
        </p:nvSpPr>
        <p:spPr/>
        <p:txBody>
          <a:bodyPr/>
          <a:lstStyle/>
          <a:p>
            <a:r>
              <a:rPr lang="en-US" dirty="0"/>
              <a:t>Do families and school staff have an opportunity to learn about each other, to share stories, and to build partnerships that are based on respect?</a:t>
            </a:r>
          </a:p>
        </p:txBody>
      </p:sp>
      <p:sp>
        <p:nvSpPr>
          <p:cNvPr id="4" name="Footer Placeholder 3">
            <a:extLst>
              <a:ext uri="{FF2B5EF4-FFF2-40B4-BE49-F238E27FC236}">
                <a16:creationId xmlns:a16="http://schemas.microsoft.com/office/drawing/2014/main" id="{5FC45C34-F861-4D76-BE1B-944ABCCF177D}"/>
              </a:ext>
            </a:extLst>
          </p:cNvPr>
          <p:cNvSpPr>
            <a:spLocks noGrp="1"/>
          </p:cNvSpPr>
          <p:nvPr>
            <p:ph type="ftr" sz="quarter" idx="11"/>
          </p:nvPr>
        </p:nvSpPr>
        <p:spPr>
          <a:xfrm>
            <a:off x="1371599" y="6176963"/>
            <a:ext cx="8531157" cy="315912"/>
          </a:xfrm>
        </p:spPr>
        <p:txBody>
          <a:bodyPr/>
          <a:lstStyle/>
          <a:p>
            <a:r>
              <a:rPr lang="en-US" sz="1100" dirty="0"/>
              <a:t>Courtesy of Powerful Partnerships A Teacher's Guide to Engaging Families for Student Success - Karen L Mapp, Ilene Carver and Jessica Lander</a:t>
            </a:r>
          </a:p>
        </p:txBody>
      </p:sp>
    </p:spTree>
    <p:extLst>
      <p:ext uri="{BB962C8B-B14F-4D97-AF65-F5344CB8AC3E}">
        <p14:creationId xmlns:p14="http://schemas.microsoft.com/office/powerpoint/2010/main" val="7625316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678845-ABA1-4645-A427-F25DE95CB4CB}"/>
              </a:ext>
            </a:extLst>
          </p:cNvPr>
          <p:cNvSpPr>
            <a:spLocks noGrp="1"/>
          </p:cNvSpPr>
          <p:nvPr>
            <p:ph type="title"/>
          </p:nvPr>
        </p:nvSpPr>
        <p:spPr/>
        <p:txBody>
          <a:bodyPr/>
          <a:lstStyle/>
          <a:p>
            <a:r>
              <a:rPr lang="en-US" dirty="0"/>
              <a:t>Developmental</a:t>
            </a:r>
          </a:p>
        </p:txBody>
      </p:sp>
      <p:sp>
        <p:nvSpPr>
          <p:cNvPr id="3" name="Content Placeholder 2">
            <a:extLst>
              <a:ext uri="{FF2B5EF4-FFF2-40B4-BE49-F238E27FC236}">
                <a16:creationId xmlns:a16="http://schemas.microsoft.com/office/drawing/2014/main" id="{C72AB010-7227-4D31-B389-CB77C5FED111}"/>
              </a:ext>
            </a:extLst>
          </p:cNvPr>
          <p:cNvSpPr>
            <a:spLocks noGrp="1"/>
          </p:cNvSpPr>
          <p:nvPr>
            <p:ph idx="1"/>
          </p:nvPr>
        </p:nvSpPr>
        <p:spPr/>
        <p:txBody>
          <a:bodyPr/>
          <a:lstStyle/>
          <a:p>
            <a:r>
              <a:rPr lang="en-US" dirty="0"/>
              <a:t>Do you already assume that families already have </a:t>
            </a:r>
            <a:r>
              <a:rPr lang="en-US" dirty="0" err="1"/>
              <a:t>stenghts</a:t>
            </a:r>
            <a:r>
              <a:rPr lang="en-US" dirty="0"/>
              <a:t> and knowledge on which you can build?</a:t>
            </a:r>
          </a:p>
        </p:txBody>
      </p:sp>
      <p:sp>
        <p:nvSpPr>
          <p:cNvPr id="4" name="Footer Placeholder 3">
            <a:extLst>
              <a:ext uri="{FF2B5EF4-FFF2-40B4-BE49-F238E27FC236}">
                <a16:creationId xmlns:a16="http://schemas.microsoft.com/office/drawing/2014/main" id="{5FC45C34-F861-4D76-BE1B-944ABCCF177D}"/>
              </a:ext>
            </a:extLst>
          </p:cNvPr>
          <p:cNvSpPr>
            <a:spLocks noGrp="1"/>
          </p:cNvSpPr>
          <p:nvPr>
            <p:ph type="ftr" sz="quarter" idx="11"/>
          </p:nvPr>
        </p:nvSpPr>
        <p:spPr>
          <a:xfrm>
            <a:off x="1371599" y="6176963"/>
            <a:ext cx="8531157" cy="315912"/>
          </a:xfrm>
        </p:spPr>
        <p:txBody>
          <a:bodyPr/>
          <a:lstStyle/>
          <a:p>
            <a:r>
              <a:rPr lang="en-US" sz="1100" dirty="0"/>
              <a:t>Courtesy of Powerful Partnerships A Teacher's Guide to Engaging Families for Student Success - Karen L Mapp, Ilene Carver and Jessica Lander</a:t>
            </a:r>
          </a:p>
        </p:txBody>
      </p:sp>
    </p:spTree>
    <p:extLst>
      <p:ext uri="{BB962C8B-B14F-4D97-AF65-F5344CB8AC3E}">
        <p14:creationId xmlns:p14="http://schemas.microsoft.com/office/powerpoint/2010/main" val="7518293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678845-ABA1-4645-A427-F25DE95CB4CB}"/>
              </a:ext>
            </a:extLst>
          </p:cNvPr>
          <p:cNvSpPr>
            <a:spLocks noGrp="1"/>
          </p:cNvSpPr>
          <p:nvPr>
            <p:ph type="title"/>
          </p:nvPr>
        </p:nvSpPr>
        <p:spPr/>
        <p:txBody>
          <a:bodyPr/>
          <a:lstStyle/>
          <a:p>
            <a:r>
              <a:rPr lang="en-US" dirty="0"/>
              <a:t>Collaborative</a:t>
            </a:r>
          </a:p>
        </p:txBody>
      </p:sp>
      <p:sp>
        <p:nvSpPr>
          <p:cNvPr id="3" name="Content Placeholder 2">
            <a:extLst>
              <a:ext uri="{FF2B5EF4-FFF2-40B4-BE49-F238E27FC236}">
                <a16:creationId xmlns:a16="http://schemas.microsoft.com/office/drawing/2014/main" id="{C72AB010-7227-4D31-B389-CB77C5FED111}"/>
              </a:ext>
            </a:extLst>
          </p:cNvPr>
          <p:cNvSpPr>
            <a:spLocks noGrp="1"/>
          </p:cNvSpPr>
          <p:nvPr>
            <p:ph idx="1"/>
          </p:nvPr>
        </p:nvSpPr>
        <p:spPr/>
        <p:txBody>
          <a:bodyPr/>
          <a:lstStyle/>
          <a:p>
            <a:r>
              <a:rPr lang="en-US" dirty="0"/>
              <a:t>Do you strive to bring families and staff (yourself included) together so that they can learn from and with each other?</a:t>
            </a:r>
          </a:p>
        </p:txBody>
      </p:sp>
      <p:sp>
        <p:nvSpPr>
          <p:cNvPr id="4" name="Footer Placeholder 3">
            <a:extLst>
              <a:ext uri="{FF2B5EF4-FFF2-40B4-BE49-F238E27FC236}">
                <a16:creationId xmlns:a16="http://schemas.microsoft.com/office/drawing/2014/main" id="{5FC45C34-F861-4D76-BE1B-944ABCCF177D}"/>
              </a:ext>
            </a:extLst>
          </p:cNvPr>
          <p:cNvSpPr>
            <a:spLocks noGrp="1"/>
          </p:cNvSpPr>
          <p:nvPr>
            <p:ph type="ftr" sz="quarter" idx="11"/>
          </p:nvPr>
        </p:nvSpPr>
        <p:spPr>
          <a:xfrm>
            <a:off x="1371599" y="6176963"/>
            <a:ext cx="8531157" cy="315912"/>
          </a:xfrm>
        </p:spPr>
        <p:txBody>
          <a:bodyPr/>
          <a:lstStyle/>
          <a:p>
            <a:r>
              <a:rPr lang="en-US" sz="1100" dirty="0"/>
              <a:t>Courtesy of Powerful Partnerships A Teacher's Guide to Engaging Families for Student Success - Karen L Mapp, Ilene Carver and Jessica Lander</a:t>
            </a:r>
          </a:p>
        </p:txBody>
      </p:sp>
    </p:spTree>
    <p:extLst>
      <p:ext uri="{BB962C8B-B14F-4D97-AF65-F5344CB8AC3E}">
        <p14:creationId xmlns:p14="http://schemas.microsoft.com/office/powerpoint/2010/main" val="25433923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678845-ABA1-4645-A427-F25DE95CB4CB}"/>
              </a:ext>
            </a:extLst>
          </p:cNvPr>
          <p:cNvSpPr>
            <a:spLocks noGrp="1"/>
          </p:cNvSpPr>
          <p:nvPr>
            <p:ph type="title"/>
          </p:nvPr>
        </p:nvSpPr>
        <p:spPr/>
        <p:txBody>
          <a:bodyPr/>
          <a:lstStyle/>
          <a:p>
            <a:r>
              <a:rPr lang="en-US" dirty="0"/>
              <a:t>Interactive</a:t>
            </a:r>
          </a:p>
        </p:txBody>
      </p:sp>
      <p:sp>
        <p:nvSpPr>
          <p:cNvPr id="3" name="Content Placeholder 2">
            <a:extLst>
              <a:ext uri="{FF2B5EF4-FFF2-40B4-BE49-F238E27FC236}">
                <a16:creationId xmlns:a16="http://schemas.microsoft.com/office/drawing/2014/main" id="{C72AB010-7227-4D31-B389-CB77C5FED111}"/>
              </a:ext>
            </a:extLst>
          </p:cNvPr>
          <p:cNvSpPr>
            <a:spLocks noGrp="1"/>
          </p:cNvSpPr>
          <p:nvPr>
            <p:ph idx="1"/>
          </p:nvPr>
        </p:nvSpPr>
        <p:spPr/>
        <p:txBody>
          <a:bodyPr/>
          <a:lstStyle/>
          <a:p>
            <a:r>
              <a:rPr lang="en-US" dirty="0"/>
              <a:t>Do you provide families with an opportunity to practice and discuss the activities that you’d like them to complete with their children at home?</a:t>
            </a:r>
          </a:p>
        </p:txBody>
      </p:sp>
      <p:sp>
        <p:nvSpPr>
          <p:cNvPr id="4" name="Footer Placeholder 3">
            <a:extLst>
              <a:ext uri="{FF2B5EF4-FFF2-40B4-BE49-F238E27FC236}">
                <a16:creationId xmlns:a16="http://schemas.microsoft.com/office/drawing/2014/main" id="{5FC45C34-F861-4D76-BE1B-944ABCCF177D}"/>
              </a:ext>
            </a:extLst>
          </p:cNvPr>
          <p:cNvSpPr>
            <a:spLocks noGrp="1"/>
          </p:cNvSpPr>
          <p:nvPr>
            <p:ph type="ftr" sz="quarter" idx="11"/>
          </p:nvPr>
        </p:nvSpPr>
        <p:spPr>
          <a:xfrm>
            <a:off x="1371599" y="6176963"/>
            <a:ext cx="8531157" cy="315912"/>
          </a:xfrm>
        </p:spPr>
        <p:txBody>
          <a:bodyPr/>
          <a:lstStyle/>
          <a:p>
            <a:r>
              <a:rPr lang="en-US" sz="1100" dirty="0"/>
              <a:t>Courtesy of Powerful Partnerships A Teacher's Guide to Engaging Families for Student Success - Karen L Mapp, Ilene Carver and Jessica Lander</a:t>
            </a:r>
          </a:p>
        </p:txBody>
      </p:sp>
    </p:spTree>
    <p:extLst>
      <p:ext uri="{BB962C8B-B14F-4D97-AF65-F5344CB8AC3E}">
        <p14:creationId xmlns:p14="http://schemas.microsoft.com/office/powerpoint/2010/main" val="11629436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5D6D6A9-6199-4B5F-9BDF-5B2E1DD58542}"/>
              </a:ext>
            </a:extLst>
          </p:cNvPr>
          <p:cNvSpPr>
            <a:spLocks noGrp="1"/>
          </p:cNvSpPr>
          <p:nvPr>
            <p:ph type="title"/>
          </p:nvPr>
        </p:nvSpPr>
        <p:spPr>
          <a:xfrm>
            <a:off x="863029" y="1012004"/>
            <a:ext cx="3416158" cy="4795408"/>
          </a:xfrm>
          <a:solidFill>
            <a:srgbClr val="0084A9"/>
          </a:solidFill>
        </p:spPr>
        <p:txBody>
          <a:bodyPr vert="horz" lIns="91440" tIns="45720" rIns="91440" bIns="45720" rtlCol="0" anchor="ctr">
            <a:normAutofit/>
          </a:bodyPr>
          <a:lstStyle/>
          <a:p>
            <a:r>
              <a:rPr lang="en-US" dirty="0">
                <a:solidFill>
                  <a:srgbClr val="FFFFFF"/>
                </a:solidFill>
              </a:rPr>
              <a:t>What is the single biggest takeaway you would like to remember as you move forward?</a:t>
            </a:r>
          </a:p>
        </p:txBody>
      </p:sp>
      <p:sp>
        <p:nvSpPr>
          <p:cNvPr id="5" name="Footer Placeholder 4">
            <a:extLst>
              <a:ext uri="{FF2B5EF4-FFF2-40B4-BE49-F238E27FC236}">
                <a16:creationId xmlns:a16="http://schemas.microsoft.com/office/drawing/2014/main" id="{E77EEE75-8F85-4F55-94AF-D0780D000F42}"/>
              </a:ext>
            </a:extLst>
          </p:cNvPr>
          <p:cNvSpPr>
            <a:spLocks noGrp="1"/>
          </p:cNvSpPr>
          <p:nvPr>
            <p:ph type="ftr" sz="quarter" idx="11"/>
          </p:nvPr>
        </p:nvSpPr>
        <p:spPr>
          <a:xfrm>
            <a:off x="750305" y="6356350"/>
            <a:ext cx="4114800" cy="365125"/>
          </a:xfrm>
        </p:spPr>
        <p:txBody>
          <a:bodyPr vert="horz" lIns="91440" tIns="45720" rIns="91440" bIns="45720" rtlCol="0" anchor="ctr">
            <a:normAutofit/>
          </a:bodyPr>
          <a:lstStyle/>
          <a:p>
            <a:pPr>
              <a:lnSpc>
                <a:spcPct val="90000"/>
              </a:lnSpc>
              <a:spcAft>
                <a:spcPts val="600"/>
              </a:spcAft>
            </a:pPr>
            <a:r>
              <a:rPr lang="en-US" sz="900" kern="1200">
                <a:solidFill>
                  <a:prstClr val="black">
                    <a:tint val="75000"/>
                  </a:prstClr>
                </a:solidFill>
                <a:latin typeface="+mn-lt"/>
                <a:ea typeface="+mn-ea"/>
                <a:cs typeface="+mn-cs"/>
              </a:rPr>
              <a:t>Courtesy of Powerful Partnerships A Teacher's Guide to Engaging Families for Student Success - Karen L Mapp, Ilene Carver and Jessica Lander</a:t>
            </a:r>
          </a:p>
        </p:txBody>
      </p:sp>
      <p:graphicFrame>
        <p:nvGraphicFramePr>
          <p:cNvPr id="7" name="Content Placeholder 3">
            <a:extLst>
              <a:ext uri="{FF2B5EF4-FFF2-40B4-BE49-F238E27FC236}">
                <a16:creationId xmlns:a16="http://schemas.microsoft.com/office/drawing/2014/main" id="{8940E7CD-28D2-45C2-B101-F906FEC0CD8D}"/>
              </a:ext>
            </a:extLst>
          </p:cNvPr>
          <p:cNvGraphicFramePr>
            <a:graphicFrameLocks noGrp="1"/>
          </p:cNvGraphicFramePr>
          <p:nvPr>
            <p:ph sz="half" idx="2"/>
            <p:extLst>
              <p:ext uri="{D42A27DB-BD31-4B8C-83A1-F6EECF244321}">
                <p14:modId xmlns:p14="http://schemas.microsoft.com/office/powerpoint/2010/main" val="3418578603"/>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64943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863029" y="1012004"/>
            <a:ext cx="3416158" cy="4795408"/>
          </a:xfrm>
          <a:solidFill>
            <a:srgbClr val="0084A9"/>
          </a:solidFill>
        </p:spPr>
        <p:txBody>
          <a:bodyPr>
            <a:normAutofit/>
          </a:bodyPr>
          <a:lstStyle/>
          <a:p>
            <a:r>
              <a:rPr lang="en-US" dirty="0">
                <a:solidFill>
                  <a:srgbClr val="FFFFFF"/>
                </a:solidFill>
              </a:rPr>
              <a:t>Partnership Rubric </a:t>
            </a:r>
            <a:br>
              <a:rPr lang="en-US" dirty="0">
                <a:solidFill>
                  <a:srgbClr val="FFFFFF"/>
                </a:solidFill>
              </a:rPr>
            </a:br>
            <a:r>
              <a:rPr lang="en-US" dirty="0">
                <a:solidFill>
                  <a:srgbClr val="FFFFFF"/>
                </a:solidFill>
              </a:rPr>
              <a:t>Where Does Your School Fall? </a:t>
            </a:r>
          </a:p>
        </p:txBody>
      </p:sp>
      <p:sp>
        <p:nvSpPr>
          <p:cNvPr id="10" name="Footer Placeholder 8"/>
          <p:cNvSpPr>
            <a:spLocks noGrp="1"/>
          </p:cNvSpPr>
          <p:nvPr>
            <p:ph type="ftr" sz="quarter" idx="11"/>
          </p:nvPr>
        </p:nvSpPr>
        <p:spPr>
          <a:xfrm>
            <a:off x="750305" y="6356350"/>
            <a:ext cx="4114800" cy="365125"/>
          </a:xfrm>
        </p:spPr>
        <p:txBody>
          <a:bodyPr>
            <a:normAutofit/>
          </a:bodyPr>
          <a:lstStyle/>
          <a:p>
            <a:pPr>
              <a:lnSpc>
                <a:spcPct val="90000"/>
              </a:lnSpc>
              <a:spcAft>
                <a:spcPts val="600"/>
              </a:spcAft>
            </a:pPr>
            <a:r>
              <a:rPr lang="en-US" sz="900">
                <a:solidFill>
                  <a:prstClr val="black">
                    <a:tint val="75000"/>
                  </a:prstClr>
                </a:solidFill>
              </a:rPr>
              <a:t>Courtesy of Powerful Partnerships A Teacher's Guide to Engaging Families for Student Success - Karen L Mapp, Ilene Carver and Jessica Lander</a:t>
            </a:r>
          </a:p>
        </p:txBody>
      </p:sp>
      <p:graphicFrame>
        <p:nvGraphicFramePr>
          <p:cNvPr id="12" name="Content Placeholder 3">
            <a:extLst>
              <a:ext uri="{FF2B5EF4-FFF2-40B4-BE49-F238E27FC236}">
                <a16:creationId xmlns:a16="http://schemas.microsoft.com/office/drawing/2014/main" id="{45161A5C-4D73-4C1C-9E50-BB54B009C42B}"/>
              </a:ext>
            </a:extLst>
          </p:cNvPr>
          <p:cNvGraphicFramePr>
            <a:graphicFrameLocks noGrp="1"/>
          </p:cNvGraphicFramePr>
          <p:nvPr>
            <p:ph idx="1"/>
            <p:extLst>
              <p:ext uri="{D42A27DB-BD31-4B8C-83A1-F6EECF244321}">
                <p14:modId xmlns:p14="http://schemas.microsoft.com/office/powerpoint/2010/main" val="4087093110"/>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4907805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A screenshot of a computer screen&#10;&#10;Description automatically generated">
            <a:extLst>
              <a:ext uri="{FF2B5EF4-FFF2-40B4-BE49-F238E27FC236}">
                <a16:creationId xmlns:a16="http://schemas.microsoft.com/office/drawing/2014/main" id="{24A7A6AC-548C-4FB5-9884-030C3347380D}"/>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25551" y="70387"/>
            <a:ext cx="10236820" cy="6408065"/>
          </a:xfrm>
        </p:spPr>
      </p:pic>
    </p:spTree>
    <p:extLst>
      <p:ext uri="{BB962C8B-B14F-4D97-AF65-F5344CB8AC3E}">
        <p14:creationId xmlns:p14="http://schemas.microsoft.com/office/powerpoint/2010/main" val="42616700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863029" y="1012004"/>
            <a:ext cx="3416158" cy="4795408"/>
          </a:xfrm>
          <a:solidFill>
            <a:srgbClr val="0084A9"/>
          </a:solidFill>
        </p:spPr>
        <p:txBody>
          <a:bodyPr>
            <a:normAutofit/>
          </a:bodyPr>
          <a:lstStyle/>
          <a:p>
            <a:r>
              <a:rPr lang="en-US" dirty="0">
                <a:solidFill>
                  <a:srgbClr val="FFFFFF"/>
                </a:solidFill>
              </a:rPr>
              <a:t>Four Types of Partnership</a:t>
            </a:r>
          </a:p>
        </p:txBody>
      </p:sp>
      <p:sp>
        <p:nvSpPr>
          <p:cNvPr id="10" name="Footer Placeholder 8"/>
          <p:cNvSpPr>
            <a:spLocks noGrp="1"/>
          </p:cNvSpPr>
          <p:nvPr>
            <p:ph type="ftr" sz="quarter" idx="11"/>
          </p:nvPr>
        </p:nvSpPr>
        <p:spPr>
          <a:xfrm>
            <a:off x="750305" y="6356350"/>
            <a:ext cx="4114800" cy="365125"/>
          </a:xfrm>
        </p:spPr>
        <p:txBody>
          <a:bodyPr>
            <a:normAutofit/>
          </a:bodyPr>
          <a:lstStyle/>
          <a:p>
            <a:pPr>
              <a:lnSpc>
                <a:spcPct val="90000"/>
              </a:lnSpc>
              <a:spcAft>
                <a:spcPts val="600"/>
              </a:spcAft>
            </a:pPr>
            <a:r>
              <a:rPr lang="en-US" sz="900">
                <a:solidFill>
                  <a:prstClr val="black">
                    <a:tint val="75000"/>
                  </a:prstClr>
                </a:solidFill>
              </a:rPr>
              <a:t>Courtesy of Powerful Partnerships A Teacher's Guide to Engaging Families for Student Success - Karen L Mapp, Ilene Carver and Jessica Lander</a:t>
            </a:r>
          </a:p>
        </p:txBody>
      </p:sp>
      <p:graphicFrame>
        <p:nvGraphicFramePr>
          <p:cNvPr id="12" name="Content Placeholder 2">
            <a:extLst>
              <a:ext uri="{FF2B5EF4-FFF2-40B4-BE49-F238E27FC236}">
                <a16:creationId xmlns:a16="http://schemas.microsoft.com/office/drawing/2014/main" id="{FBC9D405-0F40-49DB-A23D-8F1D791C95B8}"/>
              </a:ext>
            </a:extLst>
          </p:cNvPr>
          <p:cNvGraphicFramePr>
            <a:graphicFrameLocks noGrp="1"/>
          </p:cNvGraphicFramePr>
          <p:nvPr>
            <p:ph idx="1"/>
            <p:extLst>
              <p:ext uri="{D42A27DB-BD31-4B8C-83A1-F6EECF244321}">
                <p14:modId xmlns:p14="http://schemas.microsoft.com/office/powerpoint/2010/main" val="1822539106"/>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8179413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BE95D989-81FA-4BAD-9AD5-E46CEDA91B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3" cy="685800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838200" y="811161"/>
            <a:ext cx="3335594" cy="5403370"/>
          </a:xfrm>
          <a:solidFill>
            <a:srgbClr val="0084A9"/>
          </a:solidFill>
        </p:spPr>
        <p:txBody>
          <a:bodyPr vert="horz" lIns="91440" tIns="45720" rIns="91440" bIns="45720" rtlCol="0">
            <a:normAutofit/>
          </a:bodyPr>
          <a:lstStyle/>
          <a:p>
            <a:r>
              <a:rPr lang="en-US" kern="1200" dirty="0">
                <a:solidFill>
                  <a:srgbClr val="FFFFFF"/>
                </a:solidFill>
                <a:latin typeface="+mj-lt"/>
                <a:ea typeface="+mj-ea"/>
                <a:cs typeface="+mj-cs"/>
              </a:rPr>
              <a:t>Four Types of Partnership</a:t>
            </a:r>
          </a:p>
        </p:txBody>
      </p:sp>
      <p:sp>
        <p:nvSpPr>
          <p:cNvPr id="28" name="Rectangle 27">
            <a:extLst>
              <a:ext uri="{FF2B5EF4-FFF2-40B4-BE49-F238E27FC236}">
                <a16:creationId xmlns:a16="http://schemas.microsoft.com/office/drawing/2014/main" id="{156189E5-8A3E-4CFD-B71B-CCD0F8495E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3" y="0"/>
            <a:ext cx="142074" cy="6858000"/>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ooter Placeholder 8"/>
          <p:cNvSpPr>
            <a:spLocks noGrp="1"/>
          </p:cNvSpPr>
          <p:nvPr>
            <p:ph type="ftr" sz="quarter" idx="11"/>
          </p:nvPr>
        </p:nvSpPr>
        <p:spPr>
          <a:xfrm>
            <a:off x="5459413" y="6199632"/>
            <a:ext cx="5365665" cy="365125"/>
          </a:xfrm>
        </p:spPr>
        <p:txBody>
          <a:bodyPr vert="horz" lIns="91440" tIns="45720" rIns="91440" bIns="45720" rtlCol="0">
            <a:normAutofit/>
          </a:bodyPr>
          <a:lstStyle/>
          <a:p>
            <a:pPr algn="r">
              <a:lnSpc>
                <a:spcPct val="90000"/>
              </a:lnSpc>
              <a:spcAft>
                <a:spcPts val="600"/>
              </a:spcAft>
            </a:pPr>
            <a:r>
              <a:rPr lang="en-US" sz="900" kern="1200" dirty="0">
                <a:solidFill>
                  <a:schemeClr val="tx1">
                    <a:alpha val="80000"/>
                  </a:schemeClr>
                </a:solidFill>
                <a:latin typeface="+mn-lt"/>
                <a:ea typeface="+mn-ea"/>
                <a:cs typeface="+mn-cs"/>
              </a:rPr>
              <a:t>Courtesy of Powerful Partnerships A Teacher's Guide to Engaging Families for Student Success - Karen L Mapp, Ilene Carver and Jessica Lander</a:t>
            </a:r>
          </a:p>
        </p:txBody>
      </p:sp>
      <p:graphicFrame>
        <p:nvGraphicFramePr>
          <p:cNvPr id="15" name="Content Placeholder 2">
            <a:extLst>
              <a:ext uri="{FF2B5EF4-FFF2-40B4-BE49-F238E27FC236}">
                <a16:creationId xmlns:a16="http://schemas.microsoft.com/office/drawing/2014/main" id="{F0D4113F-5920-428D-BD0A-74E69475469F}"/>
              </a:ext>
            </a:extLst>
          </p:cNvPr>
          <p:cNvGraphicFramePr/>
          <p:nvPr>
            <p:extLst>
              <p:ext uri="{D42A27DB-BD31-4B8C-83A1-F6EECF244321}">
                <p14:modId xmlns:p14="http://schemas.microsoft.com/office/powerpoint/2010/main" val="1037759853"/>
              </p:ext>
            </p:extLst>
          </p:nvPr>
        </p:nvGraphicFramePr>
        <p:xfrm>
          <a:off x="5459413" y="642938"/>
          <a:ext cx="6089650" cy="55721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7578118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BE95D989-81FA-4BAD-9AD5-E46CEDA91B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3" cy="685800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838200" y="811161"/>
            <a:ext cx="3335594" cy="5403370"/>
          </a:xfrm>
          <a:solidFill>
            <a:srgbClr val="0084A9"/>
          </a:solidFill>
        </p:spPr>
        <p:txBody>
          <a:bodyPr vert="horz" lIns="91440" tIns="45720" rIns="91440" bIns="45720" rtlCol="0">
            <a:normAutofit/>
          </a:bodyPr>
          <a:lstStyle/>
          <a:p>
            <a:r>
              <a:rPr lang="en-US" dirty="0">
                <a:solidFill>
                  <a:srgbClr val="FFFFFF"/>
                </a:solidFill>
                <a:latin typeface="+mj-lt"/>
                <a:cs typeface="+mj-cs"/>
              </a:rPr>
              <a:t>Four Types of Partnership</a:t>
            </a:r>
          </a:p>
        </p:txBody>
      </p:sp>
      <p:sp>
        <p:nvSpPr>
          <p:cNvPr id="27" name="Rectangle 26">
            <a:extLst>
              <a:ext uri="{FF2B5EF4-FFF2-40B4-BE49-F238E27FC236}">
                <a16:creationId xmlns:a16="http://schemas.microsoft.com/office/drawing/2014/main" id="{156189E5-8A3E-4CFD-B71B-CCD0F8495E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3" y="0"/>
            <a:ext cx="142074" cy="6858000"/>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ooter Placeholder 8"/>
          <p:cNvSpPr>
            <a:spLocks noGrp="1"/>
          </p:cNvSpPr>
          <p:nvPr>
            <p:ph type="ftr" sz="quarter" idx="11"/>
          </p:nvPr>
        </p:nvSpPr>
        <p:spPr>
          <a:xfrm>
            <a:off x="5459413" y="6199632"/>
            <a:ext cx="5365665" cy="365125"/>
          </a:xfrm>
        </p:spPr>
        <p:txBody>
          <a:bodyPr vert="horz" lIns="91440" tIns="45720" rIns="91440" bIns="45720" rtlCol="0">
            <a:normAutofit/>
          </a:bodyPr>
          <a:lstStyle/>
          <a:p>
            <a:pPr algn="r">
              <a:lnSpc>
                <a:spcPct val="90000"/>
              </a:lnSpc>
              <a:spcAft>
                <a:spcPts val="600"/>
              </a:spcAft>
            </a:pPr>
            <a:r>
              <a:rPr lang="en-US" sz="900" kern="1200">
                <a:solidFill>
                  <a:schemeClr val="tx1">
                    <a:alpha val="80000"/>
                  </a:schemeClr>
                </a:solidFill>
                <a:latin typeface="+mn-lt"/>
                <a:ea typeface="+mn-ea"/>
                <a:cs typeface="+mn-cs"/>
              </a:rPr>
              <a:t>Courtesy of Powerful Partnerships A Teacher's Guide to Engaging Families for Student Success - Karen L Mapp, Ilene Carver and Jessica Lander</a:t>
            </a:r>
          </a:p>
        </p:txBody>
      </p:sp>
      <p:graphicFrame>
        <p:nvGraphicFramePr>
          <p:cNvPr id="15" name="Content Placeholder 2">
            <a:extLst>
              <a:ext uri="{FF2B5EF4-FFF2-40B4-BE49-F238E27FC236}">
                <a16:creationId xmlns:a16="http://schemas.microsoft.com/office/drawing/2014/main" id="{F8E0CAF4-4A94-48AE-BE43-2D57C6C007F0}"/>
              </a:ext>
            </a:extLst>
          </p:cNvPr>
          <p:cNvGraphicFramePr/>
          <p:nvPr>
            <p:extLst>
              <p:ext uri="{D42A27DB-BD31-4B8C-83A1-F6EECF244321}">
                <p14:modId xmlns:p14="http://schemas.microsoft.com/office/powerpoint/2010/main" val="4072363707"/>
              </p:ext>
            </p:extLst>
          </p:nvPr>
        </p:nvGraphicFramePr>
        <p:xfrm>
          <a:off x="5459413" y="642938"/>
          <a:ext cx="6089650" cy="55721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6200357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BE95D989-81FA-4BAD-9AD5-E46CEDA91B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3" cy="685800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838200" y="811161"/>
            <a:ext cx="3335594" cy="5403370"/>
          </a:xfrm>
          <a:solidFill>
            <a:srgbClr val="0084A9"/>
          </a:solidFill>
        </p:spPr>
        <p:txBody>
          <a:bodyPr vert="horz" lIns="91440" tIns="45720" rIns="91440" bIns="45720" rtlCol="0" anchor="ctr">
            <a:normAutofit/>
          </a:bodyPr>
          <a:lstStyle/>
          <a:p>
            <a:r>
              <a:rPr lang="en-US" kern="1200" dirty="0">
                <a:solidFill>
                  <a:srgbClr val="FFFFFF"/>
                </a:solidFill>
                <a:latin typeface="+mj-lt"/>
                <a:ea typeface="+mj-ea"/>
                <a:cs typeface="+mj-cs"/>
              </a:rPr>
              <a:t>Four Types of Partnership</a:t>
            </a:r>
          </a:p>
        </p:txBody>
      </p:sp>
      <p:sp>
        <p:nvSpPr>
          <p:cNvPr id="23" name="Rectangle 22">
            <a:extLst>
              <a:ext uri="{FF2B5EF4-FFF2-40B4-BE49-F238E27FC236}">
                <a16:creationId xmlns:a16="http://schemas.microsoft.com/office/drawing/2014/main" id="{156189E5-8A3E-4CFD-B71B-CCD0F8495E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3" y="0"/>
            <a:ext cx="142074" cy="6858000"/>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ooter Placeholder 8"/>
          <p:cNvSpPr>
            <a:spLocks noGrp="1"/>
          </p:cNvSpPr>
          <p:nvPr>
            <p:ph type="ftr" sz="quarter" idx="11"/>
          </p:nvPr>
        </p:nvSpPr>
        <p:spPr>
          <a:xfrm>
            <a:off x="5459413" y="6199632"/>
            <a:ext cx="5365665" cy="365125"/>
          </a:xfrm>
        </p:spPr>
        <p:txBody>
          <a:bodyPr vert="horz" lIns="91440" tIns="45720" rIns="91440" bIns="45720" rtlCol="0" anchor="ctr">
            <a:normAutofit/>
          </a:bodyPr>
          <a:lstStyle/>
          <a:p>
            <a:pPr algn="r">
              <a:lnSpc>
                <a:spcPct val="90000"/>
              </a:lnSpc>
              <a:spcAft>
                <a:spcPts val="600"/>
              </a:spcAft>
            </a:pPr>
            <a:r>
              <a:rPr lang="en-US" sz="900" kern="1200">
                <a:solidFill>
                  <a:schemeClr val="tx1">
                    <a:alpha val="80000"/>
                  </a:schemeClr>
                </a:solidFill>
                <a:latin typeface="+mn-lt"/>
                <a:ea typeface="+mn-ea"/>
                <a:cs typeface="+mn-cs"/>
              </a:rPr>
              <a:t>Courtesy of Powerful Partnerships A Teacher's Guide to Engaging Families for Student Success - Karen L Mapp, Ilene Carver and Jessica Lander</a:t>
            </a:r>
          </a:p>
        </p:txBody>
      </p:sp>
      <p:graphicFrame>
        <p:nvGraphicFramePr>
          <p:cNvPr id="17" name="Content Placeholder 2">
            <a:extLst>
              <a:ext uri="{FF2B5EF4-FFF2-40B4-BE49-F238E27FC236}">
                <a16:creationId xmlns:a16="http://schemas.microsoft.com/office/drawing/2014/main" id="{939C24EF-F906-456D-8C1C-2F187C126E00}"/>
              </a:ext>
            </a:extLst>
          </p:cNvPr>
          <p:cNvGraphicFramePr/>
          <p:nvPr>
            <p:extLst>
              <p:ext uri="{D42A27DB-BD31-4B8C-83A1-F6EECF244321}">
                <p14:modId xmlns:p14="http://schemas.microsoft.com/office/powerpoint/2010/main" val="438173567"/>
              </p:ext>
            </p:extLst>
          </p:nvPr>
        </p:nvGraphicFramePr>
        <p:xfrm>
          <a:off x="5459413" y="642938"/>
          <a:ext cx="6089650" cy="55721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9027652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4133" y="682051"/>
            <a:ext cx="11183734" cy="3624456"/>
          </a:xfrm>
        </p:spPr>
        <p:txBody>
          <a:bodyPr>
            <a:normAutofit/>
          </a:bodyPr>
          <a:lstStyle/>
          <a:p>
            <a:r>
              <a:rPr lang="en-US" dirty="0"/>
              <a:t>Does any part of it surprise you? </a:t>
            </a:r>
            <a:br>
              <a:rPr lang="en-US" dirty="0"/>
            </a:br>
            <a:br>
              <a:rPr lang="en-US" dirty="0"/>
            </a:br>
            <a:r>
              <a:rPr lang="en-US" dirty="0"/>
              <a:t>Why?</a:t>
            </a:r>
          </a:p>
        </p:txBody>
      </p:sp>
      <p:grpSp>
        <p:nvGrpSpPr>
          <p:cNvPr id="11" name="Group 10"/>
          <p:cNvGrpSpPr/>
          <p:nvPr/>
        </p:nvGrpSpPr>
        <p:grpSpPr>
          <a:xfrm rot="11601657">
            <a:off x="8299272" y="3449834"/>
            <a:ext cx="3005167" cy="1873597"/>
            <a:chOff x="7929133" y="-6834949"/>
            <a:chExt cx="3549705" cy="19236842"/>
          </a:xfrm>
        </p:grpSpPr>
        <p:pic>
          <p:nvPicPr>
            <p:cNvPr id="8" name="Picture 7"/>
            <p:cNvPicPr>
              <a:picLocks noChangeAspect="1"/>
            </p:cNvPicPr>
            <p:nvPr/>
          </p:nvPicPr>
          <p:blipFill>
            <a:blip r:embed="rId3"/>
            <a:stretch>
              <a:fillRect/>
            </a:stretch>
          </p:blipFill>
          <p:spPr>
            <a:xfrm rot="1090363">
              <a:off x="7929133" y="-6834949"/>
              <a:ext cx="3549705" cy="19236842"/>
            </a:xfrm>
            <a:prstGeom prst="rect">
              <a:avLst/>
            </a:prstGeom>
            <a:solidFill>
              <a:srgbClr val="FFFFFF">
                <a:shade val="85000"/>
              </a:srgbClr>
            </a:solidFill>
            <a:ln w="190500" cap="sq">
              <a:no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9" name="TextBox 8"/>
            <p:cNvSpPr txBox="1"/>
            <p:nvPr/>
          </p:nvSpPr>
          <p:spPr>
            <a:xfrm rot="21253517" flipV="1">
              <a:off x="8411736" y="-5497673"/>
              <a:ext cx="2267285" cy="16258525"/>
            </a:xfrm>
            <a:prstGeom prst="rect">
              <a:avLst/>
            </a:prstGeom>
            <a:noFill/>
          </p:spPr>
          <p:txBody>
            <a:bodyPr wrap="square" rtlCol="0">
              <a:spAutoFit/>
            </a:bodyPr>
            <a:lstStyle/>
            <a:p>
              <a:pPr algn="ctr"/>
              <a:r>
                <a:rPr lang="en-US" sz="3200" dirty="0">
                  <a:latin typeface="Bradley Hand ITC" panose="03070402050302030203" pitchFamily="66" charset="0"/>
                </a:rPr>
                <a:t>Reflect -  </a:t>
              </a:r>
            </a:p>
            <a:p>
              <a:r>
                <a:rPr lang="en-US" sz="3200" dirty="0">
                  <a:latin typeface="Bradley Hand ITC" panose="03070402050302030203" pitchFamily="66" charset="0"/>
                </a:rPr>
                <a:t>    Jot &amp; Discuss</a:t>
              </a:r>
            </a:p>
          </p:txBody>
        </p:sp>
      </p:grpSp>
      <p:sp>
        <p:nvSpPr>
          <p:cNvPr id="10" name="Footer Placeholder 8"/>
          <p:cNvSpPr>
            <a:spLocks noGrp="1"/>
          </p:cNvSpPr>
          <p:nvPr>
            <p:ph type="ftr" sz="quarter" idx="11"/>
          </p:nvPr>
        </p:nvSpPr>
        <p:spPr>
          <a:xfrm>
            <a:off x="593522" y="6266521"/>
            <a:ext cx="10514032" cy="370114"/>
          </a:xfrm>
        </p:spPr>
        <p:txBody>
          <a:bodyPr/>
          <a:lstStyle/>
          <a:p>
            <a:r>
              <a:rPr lang="en-US" sz="1100" dirty="0"/>
              <a:t>Courtesy of Powerful Partnerships A Teacher's Guide to Engaging Families for Student Success - Karen L Mapp, Ilene Carver and Jessica Lander</a:t>
            </a:r>
          </a:p>
        </p:txBody>
      </p:sp>
    </p:spTree>
    <p:extLst>
      <p:ext uri="{BB962C8B-B14F-4D97-AF65-F5344CB8AC3E}">
        <p14:creationId xmlns:p14="http://schemas.microsoft.com/office/powerpoint/2010/main" val="354629543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4133" y="-751747"/>
            <a:ext cx="11183734" cy="3624456"/>
          </a:xfrm>
        </p:spPr>
        <p:txBody>
          <a:bodyPr>
            <a:normAutofit/>
          </a:bodyPr>
          <a:lstStyle/>
          <a:p>
            <a:r>
              <a:rPr lang="en-US" dirty="0"/>
              <a:t>The Five Process Conditions</a:t>
            </a:r>
          </a:p>
        </p:txBody>
      </p:sp>
      <p:grpSp>
        <p:nvGrpSpPr>
          <p:cNvPr id="11" name="Group 10"/>
          <p:cNvGrpSpPr/>
          <p:nvPr/>
        </p:nvGrpSpPr>
        <p:grpSpPr>
          <a:xfrm rot="11601657">
            <a:off x="8120854" y="2696440"/>
            <a:ext cx="3005167" cy="1873597"/>
            <a:chOff x="7929133" y="-6834949"/>
            <a:chExt cx="3549705" cy="19236842"/>
          </a:xfrm>
        </p:grpSpPr>
        <p:pic>
          <p:nvPicPr>
            <p:cNvPr id="8" name="Picture 7"/>
            <p:cNvPicPr>
              <a:picLocks noChangeAspect="1"/>
            </p:cNvPicPr>
            <p:nvPr/>
          </p:nvPicPr>
          <p:blipFill>
            <a:blip r:embed="rId3"/>
            <a:stretch>
              <a:fillRect/>
            </a:stretch>
          </p:blipFill>
          <p:spPr>
            <a:xfrm rot="1090363">
              <a:off x="7929133" y="-6834949"/>
              <a:ext cx="3549705" cy="19236842"/>
            </a:xfrm>
            <a:prstGeom prst="rect">
              <a:avLst/>
            </a:prstGeom>
            <a:solidFill>
              <a:srgbClr val="FFFFFF">
                <a:shade val="85000"/>
              </a:srgbClr>
            </a:solidFill>
            <a:ln w="190500" cap="sq">
              <a:no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9" name="TextBox 8"/>
            <p:cNvSpPr txBox="1"/>
            <p:nvPr/>
          </p:nvSpPr>
          <p:spPr>
            <a:xfrm rot="21253517" flipV="1">
              <a:off x="8411736" y="-5497673"/>
              <a:ext cx="2267285" cy="16258525"/>
            </a:xfrm>
            <a:prstGeom prst="rect">
              <a:avLst/>
            </a:prstGeom>
            <a:noFill/>
          </p:spPr>
          <p:txBody>
            <a:bodyPr wrap="square" rtlCol="0">
              <a:spAutoFit/>
            </a:bodyPr>
            <a:lstStyle/>
            <a:p>
              <a:pPr algn="ctr"/>
              <a:r>
                <a:rPr lang="en-US" sz="3200" dirty="0">
                  <a:latin typeface="Bradley Hand ITC" panose="03070402050302030203" pitchFamily="66" charset="0"/>
                </a:rPr>
                <a:t>Reflect -  </a:t>
              </a:r>
            </a:p>
            <a:p>
              <a:r>
                <a:rPr lang="en-US" sz="3200" dirty="0">
                  <a:latin typeface="Bradley Hand ITC" panose="03070402050302030203" pitchFamily="66" charset="0"/>
                </a:rPr>
                <a:t>    Jot &amp; Discuss</a:t>
              </a:r>
            </a:p>
          </p:txBody>
        </p:sp>
      </p:grpSp>
      <p:sp>
        <p:nvSpPr>
          <p:cNvPr id="10" name="Footer Placeholder 8"/>
          <p:cNvSpPr>
            <a:spLocks noGrp="1"/>
          </p:cNvSpPr>
          <p:nvPr>
            <p:ph type="ftr" sz="quarter" idx="11"/>
          </p:nvPr>
        </p:nvSpPr>
        <p:spPr>
          <a:xfrm>
            <a:off x="593522" y="6266521"/>
            <a:ext cx="10514032" cy="370114"/>
          </a:xfrm>
        </p:spPr>
        <p:txBody>
          <a:bodyPr/>
          <a:lstStyle/>
          <a:p>
            <a:r>
              <a:rPr lang="en-US" sz="1100" dirty="0"/>
              <a:t>Courtesy of Powerful Partnerships A Teacher's Guide to Engaging Families for Student Success - Karen L Mapp, Ilene Carver and Jessica Lander</a:t>
            </a:r>
          </a:p>
        </p:txBody>
      </p:sp>
      <p:sp>
        <p:nvSpPr>
          <p:cNvPr id="7" name="Content Placeholder 2">
            <a:extLst>
              <a:ext uri="{FF2B5EF4-FFF2-40B4-BE49-F238E27FC236}">
                <a16:creationId xmlns:a16="http://schemas.microsoft.com/office/drawing/2014/main" id="{723515D9-6FFE-4D83-8260-DAC6716B2CE5}"/>
              </a:ext>
            </a:extLst>
          </p:cNvPr>
          <p:cNvSpPr>
            <a:spLocks noGrp="1"/>
          </p:cNvSpPr>
          <p:nvPr>
            <p:ph idx="1"/>
          </p:nvPr>
        </p:nvSpPr>
        <p:spPr>
          <a:xfrm rot="10800000" flipV="1">
            <a:off x="1352022" y="1590505"/>
            <a:ext cx="8493762" cy="4085466"/>
          </a:xfrm>
        </p:spPr>
        <p:txBody>
          <a:bodyPr>
            <a:noAutofit/>
          </a:bodyPr>
          <a:lstStyle/>
          <a:p>
            <a:r>
              <a:rPr lang="en-US" sz="4000" dirty="0">
                <a:solidFill>
                  <a:srgbClr val="6CB33F"/>
                </a:solidFill>
                <a:latin typeface="Calibri" panose="020F0502020204030204" pitchFamily="34" charset="0"/>
                <a:ea typeface="Calibri" panose="020F0502020204030204" pitchFamily="34" charset="0"/>
                <a:cs typeface="Calibri" panose="020F0502020204030204" pitchFamily="34" charset="0"/>
              </a:rPr>
              <a:t>Linked to Learning</a:t>
            </a:r>
          </a:p>
          <a:p>
            <a:r>
              <a:rPr lang="en-US" sz="4000" dirty="0">
                <a:solidFill>
                  <a:srgbClr val="6CB33F"/>
                </a:solidFill>
                <a:latin typeface="Calibri" panose="020F0502020204030204" pitchFamily="34" charset="0"/>
                <a:ea typeface="Calibri" panose="020F0502020204030204" pitchFamily="34" charset="0"/>
                <a:cs typeface="Calibri" panose="020F0502020204030204" pitchFamily="34" charset="0"/>
              </a:rPr>
              <a:t>Relational</a:t>
            </a:r>
          </a:p>
          <a:p>
            <a:r>
              <a:rPr lang="en-US" sz="4000" dirty="0">
                <a:solidFill>
                  <a:srgbClr val="6CB33F"/>
                </a:solidFill>
                <a:latin typeface="Calibri" panose="020F0502020204030204" pitchFamily="34" charset="0"/>
                <a:ea typeface="Calibri" panose="020F0502020204030204" pitchFamily="34" charset="0"/>
                <a:cs typeface="Calibri" panose="020F0502020204030204" pitchFamily="34" charset="0"/>
              </a:rPr>
              <a:t>Developmental</a:t>
            </a:r>
          </a:p>
          <a:p>
            <a:r>
              <a:rPr lang="en-US" sz="4000" dirty="0">
                <a:solidFill>
                  <a:srgbClr val="6CB33F"/>
                </a:solidFill>
                <a:latin typeface="Calibri" panose="020F0502020204030204" pitchFamily="34" charset="0"/>
                <a:ea typeface="Calibri" panose="020F0502020204030204" pitchFamily="34" charset="0"/>
                <a:cs typeface="Calibri" panose="020F0502020204030204" pitchFamily="34" charset="0"/>
              </a:rPr>
              <a:t>Collaborative</a:t>
            </a:r>
          </a:p>
          <a:p>
            <a:r>
              <a:rPr lang="en-US" sz="4000" dirty="0">
                <a:solidFill>
                  <a:srgbClr val="6CB33F"/>
                </a:solidFill>
                <a:latin typeface="Calibri" panose="020F0502020204030204" pitchFamily="34" charset="0"/>
                <a:ea typeface="Calibri" panose="020F0502020204030204" pitchFamily="34" charset="0"/>
                <a:cs typeface="Calibri" panose="020F0502020204030204" pitchFamily="34" charset="0"/>
              </a:rPr>
              <a:t>Interactive</a:t>
            </a:r>
            <a:endParaRPr lang="en-US" sz="4000" dirty="0">
              <a:solidFill>
                <a:srgbClr val="6CB33F"/>
              </a:solidFill>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sz="3600" dirty="0">
              <a:solidFill>
                <a:schemeClr val="accent2"/>
              </a:solidFill>
            </a:endParaRPr>
          </a:p>
        </p:txBody>
      </p:sp>
    </p:spTree>
    <p:extLst>
      <p:ext uri="{BB962C8B-B14F-4D97-AF65-F5344CB8AC3E}">
        <p14:creationId xmlns:p14="http://schemas.microsoft.com/office/powerpoint/2010/main" val="342409409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A7CFEF5BDB81A4193EAA45C8BA92CB5" ma:contentTypeVersion="1" ma:contentTypeDescription="Create a new document." ma:contentTypeScope="" ma:versionID="9f0b8b2795bb37cd2d15921e054d9666">
  <xsd:schema xmlns:xsd="http://www.w3.org/2001/XMLSchema" xmlns:xs="http://www.w3.org/2001/XMLSchema" xmlns:p="http://schemas.microsoft.com/office/2006/metadata/properties" xmlns:ns2="807a69d3-60df-4ab8-b48b-d5650b1841aa" targetNamespace="http://schemas.microsoft.com/office/2006/metadata/properties" ma:root="true" ma:fieldsID="89fc1c0f374f23983d8e151676d844b6" ns2:_="">
    <xsd:import namespace="807a69d3-60df-4ab8-b48b-d5650b1841aa"/>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07a69d3-60df-4ab8-b48b-d5650b1841aa"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08EE486-1768-4916-BE69-BC483593D1CB}">
  <ds:schemaRefs>
    <ds:schemaRef ds:uri="http://schemas.microsoft.com/sharepoint/v3/contenttype/forms"/>
  </ds:schemaRefs>
</ds:datastoreItem>
</file>

<file path=customXml/itemProps2.xml><?xml version="1.0" encoding="utf-8"?>
<ds:datastoreItem xmlns:ds="http://schemas.openxmlformats.org/officeDocument/2006/customXml" ds:itemID="{4B589CC2-B1D5-4E1E-A798-F59923F0740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07a69d3-60df-4ab8-b48b-d5650b1841a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3F2B268-77B5-49FD-85D0-71918CE96639}">
  <ds:schemaRefs>
    <ds:schemaRef ds:uri="http://www.w3.org/XML/1998/namespace"/>
    <ds:schemaRef ds:uri="http://schemas.microsoft.com/office/2006/metadata/properties"/>
    <ds:schemaRef ds:uri="http://schemas.microsoft.com/office/2006/documentManagement/types"/>
    <ds:schemaRef ds:uri="http://purl.org/dc/elements/1.1/"/>
    <ds:schemaRef ds:uri="http://schemas.openxmlformats.org/package/2006/metadata/core-properties"/>
    <ds:schemaRef ds:uri="http://schemas.microsoft.com/office/infopath/2007/PartnerControls"/>
    <ds:schemaRef ds:uri="http://purl.org/dc/terms/"/>
    <ds:schemaRef ds:uri="807a69d3-60df-4ab8-b48b-d5650b1841aa"/>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37</TotalTime>
  <Words>939</Words>
  <Application>Microsoft Office PowerPoint</Application>
  <PresentationFormat>Widescreen</PresentationFormat>
  <Paragraphs>71</Paragraphs>
  <Slides>15</Slides>
  <Notes>10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Calibri</vt:lpstr>
      <vt:lpstr>Myriad Pro</vt:lpstr>
      <vt:lpstr>Calibri Light</vt:lpstr>
      <vt:lpstr>Bradley Hand ITC</vt:lpstr>
      <vt:lpstr>Arial</vt:lpstr>
      <vt:lpstr>Arial Black</vt:lpstr>
      <vt:lpstr>Office Theme</vt:lpstr>
      <vt:lpstr>Partnership Rubric Evaluation Tool</vt:lpstr>
      <vt:lpstr>Partnership Rubric  Where Does Your School Fall? </vt:lpstr>
      <vt:lpstr>PowerPoint Presentation</vt:lpstr>
      <vt:lpstr>Four Types of Partnership</vt:lpstr>
      <vt:lpstr>Four Types of Partnership</vt:lpstr>
      <vt:lpstr>Four Types of Partnership</vt:lpstr>
      <vt:lpstr>Four Types of Partnership</vt:lpstr>
      <vt:lpstr>Does any part of it surprise you?   Why?</vt:lpstr>
      <vt:lpstr>The Five Process Conditions</vt:lpstr>
      <vt:lpstr>Linked to Learning</vt:lpstr>
      <vt:lpstr>Relational</vt:lpstr>
      <vt:lpstr>Developmental</vt:lpstr>
      <vt:lpstr>Collaborative</vt:lpstr>
      <vt:lpstr>Interactive</vt:lpstr>
      <vt:lpstr>What is the single biggest takeaway you would like to remember as you move forward?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Powerful Partnerships  A Teacher’s Guide to Engaging Families for Student Success</dc:title>
  <dc:creator>Lolita Odonnell</dc:creator>
  <cp:lastModifiedBy>Lolita Odonnell</cp:lastModifiedBy>
  <cp:revision>8</cp:revision>
  <dcterms:created xsi:type="dcterms:W3CDTF">2019-12-11T07:11:57Z</dcterms:created>
  <dcterms:modified xsi:type="dcterms:W3CDTF">2021-04-05T17:23:56Z</dcterms:modified>
</cp:coreProperties>
</file>