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9" r:id="rId2"/>
    <p:sldId id="278" r:id="rId3"/>
    <p:sldId id="290" r:id="rId4"/>
    <p:sldId id="281" r:id="rId5"/>
    <p:sldId id="261" r:id="rId6"/>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49" autoAdjust="0"/>
    <p:restoredTop sz="83050" autoAdjust="0"/>
  </p:normalViewPr>
  <p:slideViewPr>
    <p:cSldViewPr snapToGrid="0">
      <p:cViewPr varScale="1">
        <p:scale>
          <a:sx n="96" d="100"/>
          <a:sy n="96" d="100"/>
        </p:scale>
        <p:origin x="3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3C2C1B-4513-456B-B262-D94D2385BB68}" type="doc">
      <dgm:prSet loTypeId="urn:microsoft.com/office/officeart/2005/8/layout/matrix2" loCatId="matrix" qsTypeId="urn:microsoft.com/office/officeart/2005/8/quickstyle/simple1" qsCatId="simple" csTypeId="urn:microsoft.com/office/officeart/2005/8/colors/accent0_3" csCatId="mainScheme" phldr="1"/>
      <dgm:spPr/>
      <dgm:t>
        <a:bodyPr/>
        <a:lstStyle/>
        <a:p>
          <a:endParaRPr lang="en-US"/>
        </a:p>
      </dgm:t>
    </dgm:pt>
    <dgm:pt modelId="{2630355B-BBA8-4316-B232-5F92B6D744BD}">
      <dgm:prSet/>
      <dgm:spPr>
        <a:solidFill>
          <a:schemeClr val="accent6"/>
        </a:solidFill>
      </dgm:spPr>
      <dgm:t>
        <a:bodyPr/>
        <a:lstStyle/>
        <a:p>
          <a:r>
            <a:rPr lang="en-US" dirty="0"/>
            <a:t>All families have dreams for their children and want the best for them</a:t>
          </a:r>
        </a:p>
      </dgm:t>
    </dgm:pt>
    <dgm:pt modelId="{034FD97C-DA30-4E3F-A62F-F0E9A047689D}" type="parTrans" cxnId="{CCD464D6-35C3-4752-B206-59A71B775720}">
      <dgm:prSet/>
      <dgm:spPr/>
      <dgm:t>
        <a:bodyPr/>
        <a:lstStyle/>
        <a:p>
          <a:endParaRPr lang="en-US"/>
        </a:p>
      </dgm:t>
    </dgm:pt>
    <dgm:pt modelId="{8569BE00-BFDB-4DC2-9F63-DDBA4F8FEE7A}" type="sibTrans" cxnId="{CCD464D6-35C3-4752-B206-59A71B775720}">
      <dgm:prSet/>
      <dgm:spPr/>
      <dgm:t>
        <a:bodyPr/>
        <a:lstStyle/>
        <a:p>
          <a:endParaRPr lang="en-US"/>
        </a:p>
      </dgm:t>
    </dgm:pt>
    <dgm:pt modelId="{A97EE7E9-7C93-4BDB-AB16-3F0FE5FAA0C5}">
      <dgm:prSet/>
      <dgm:spPr>
        <a:solidFill>
          <a:schemeClr val="accent5">
            <a:lumMod val="75000"/>
          </a:schemeClr>
        </a:solidFill>
      </dgm:spPr>
      <dgm:t>
        <a:bodyPr/>
        <a:lstStyle/>
        <a:p>
          <a:r>
            <a:rPr lang="en-US" dirty="0"/>
            <a:t>All families have the capacity to support their children’s learning</a:t>
          </a:r>
        </a:p>
      </dgm:t>
    </dgm:pt>
    <dgm:pt modelId="{8B67C17E-CDA9-4F46-B681-C8931B934837}" type="parTrans" cxnId="{C82C476A-DA7B-484D-9CFD-CDE90B812481}">
      <dgm:prSet/>
      <dgm:spPr/>
      <dgm:t>
        <a:bodyPr/>
        <a:lstStyle/>
        <a:p>
          <a:endParaRPr lang="en-US"/>
        </a:p>
      </dgm:t>
    </dgm:pt>
    <dgm:pt modelId="{7EEE0319-A4D1-4ED0-926E-FA9C06A1AC9C}" type="sibTrans" cxnId="{C82C476A-DA7B-484D-9CFD-CDE90B812481}">
      <dgm:prSet/>
      <dgm:spPr/>
      <dgm:t>
        <a:bodyPr/>
        <a:lstStyle/>
        <a:p>
          <a:endParaRPr lang="en-US"/>
        </a:p>
      </dgm:t>
    </dgm:pt>
    <dgm:pt modelId="{DA79BB48-ADAC-40C8-873B-EEEA41E07735}">
      <dgm:prSet/>
      <dgm:spPr>
        <a:solidFill>
          <a:srgbClr val="00B0F0"/>
        </a:solidFill>
      </dgm:spPr>
      <dgm:t>
        <a:bodyPr/>
        <a:lstStyle/>
        <a:p>
          <a:r>
            <a:rPr lang="en-US"/>
            <a:t>Families and school staff are equal partners</a:t>
          </a:r>
        </a:p>
      </dgm:t>
    </dgm:pt>
    <dgm:pt modelId="{650BC1E4-EDFD-4027-A3BF-6C6B2517A22C}" type="parTrans" cxnId="{C7755944-6D51-4B81-825B-44815EACF398}">
      <dgm:prSet/>
      <dgm:spPr/>
      <dgm:t>
        <a:bodyPr/>
        <a:lstStyle/>
        <a:p>
          <a:endParaRPr lang="en-US"/>
        </a:p>
      </dgm:t>
    </dgm:pt>
    <dgm:pt modelId="{B5CE3D7A-B8E7-42B5-BFAA-64F993CFFA98}" type="sibTrans" cxnId="{C7755944-6D51-4B81-825B-44815EACF398}">
      <dgm:prSet/>
      <dgm:spPr/>
      <dgm:t>
        <a:bodyPr/>
        <a:lstStyle/>
        <a:p>
          <a:endParaRPr lang="en-US"/>
        </a:p>
      </dgm:t>
    </dgm:pt>
    <dgm:pt modelId="{4A026EA7-38F5-405D-A051-CF13086A4007}">
      <dgm:prSet/>
      <dgm:spPr>
        <a:solidFill>
          <a:schemeClr val="accent6">
            <a:lumMod val="60000"/>
            <a:lumOff val="40000"/>
          </a:schemeClr>
        </a:solidFill>
      </dgm:spPr>
      <dgm:t>
        <a:bodyPr/>
        <a:lstStyle/>
        <a:p>
          <a:r>
            <a:rPr lang="en-US" dirty="0"/>
            <a:t>The responsibility for cultivating and sustaining partnerships among school, home, and community rests primarily with school staff, especially school  leaders</a:t>
          </a:r>
        </a:p>
      </dgm:t>
    </dgm:pt>
    <dgm:pt modelId="{C97D4B53-00B5-4E9D-8B63-EB382E92BFCA}" type="parTrans" cxnId="{B6434EFE-0C7C-4FE5-8D5D-C36AD2025B9D}">
      <dgm:prSet/>
      <dgm:spPr/>
      <dgm:t>
        <a:bodyPr/>
        <a:lstStyle/>
        <a:p>
          <a:endParaRPr lang="en-US"/>
        </a:p>
      </dgm:t>
    </dgm:pt>
    <dgm:pt modelId="{3F534E96-3768-4714-B679-8FC7DEEFCDFA}" type="sibTrans" cxnId="{B6434EFE-0C7C-4FE5-8D5D-C36AD2025B9D}">
      <dgm:prSet/>
      <dgm:spPr/>
      <dgm:t>
        <a:bodyPr/>
        <a:lstStyle/>
        <a:p>
          <a:endParaRPr lang="en-US"/>
        </a:p>
      </dgm:t>
    </dgm:pt>
    <dgm:pt modelId="{613B5789-7F02-4A80-A728-271AAE94A8A4}" type="pres">
      <dgm:prSet presAssocID="{503C2C1B-4513-456B-B262-D94D2385BB68}" presName="matrix" presStyleCnt="0">
        <dgm:presLayoutVars>
          <dgm:chMax val="1"/>
          <dgm:dir/>
          <dgm:resizeHandles val="exact"/>
        </dgm:presLayoutVars>
      </dgm:prSet>
      <dgm:spPr/>
    </dgm:pt>
    <dgm:pt modelId="{71BC6766-B17D-415B-8F4B-4C7AC5CC9398}" type="pres">
      <dgm:prSet presAssocID="{503C2C1B-4513-456B-B262-D94D2385BB68}" presName="axisShape" presStyleLbl="bgShp" presStyleIdx="0" presStyleCnt="1"/>
      <dgm:spPr/>
    </dgm:pt>
    <dgm:pt modelId="{839AE38E-CAAC-45E6-9D73-54FAC010F56F}" type="pres">
      <dgm:prSet presAssocID="{503C2C1B-4513-456B-B262-D94D2385BB68}" presName="rect1" presStyleLbl="node1" presStyleIdx="0" presStyleCnt="4">
        <dgm:presLayoutVars>
          <dgm:chMax val="0"/>
          <dgm:chPref val="0"/>
          <dgm:bulletEnabled val="1"/>
        </dgm:presLayoutVars>
      </dgm:prSet>
      <dgm:spPr/>
    </dgm:pt>
    <dgm:pt modelId="{B9480D81-7842-461C-A0B6-F6E7331C824B}" type="pres">
      <dgm:prSet presAssocID="{503C2C1B-4513-456B-B262-D94D2385BB68}" presName="rect2" presStyleLbl="node1" presStyleIdx="1" presStyleCnt="4">
        <dgm:presLayoutVars>
          <dgm:chMax val="0"/>
          <dgm:chPref val="0"/>
          <dgm:bulletEnabled val="1"/>
        </dgm:presLayoutVars>
      </dgm:prSet>
      <dgm:spPr/>
    </dgm:pt>
    <dgm:pt modelId="{096F06E8-2A6B-4ED6-B0FE-3C368B61F497}" type="pres">
      <dgm:prSet presAssocID="{503C2C1B-4513-456B-B262-D94D2385BB68}" presName="rect3" presStyleLbl="node1" presStyleIdx="2" presStyleCnt="4">
        <dgm:presLayoutVars>
          <dgm:chMax val="0"/>
          <dgm:chPref val="0"/>
          <dgm:bulletEnabled val="1"/>
        </dgm:presLayoutVars>
      </dgm:prSet>
      <dgm:spPr/>
    </dgm:pt>
    <dgm:pt modelId="{693BCCCB-B8C1-4E8E-BC73-115314EA54FF}" type="pres">
      <dgm:prSet presAssocID="{503C2C1B-4513-456B-B262-D94D2385BB68}" presName="rect4" presStyleLbl="node1" presStyleIdx="3" presStyleCnt="4">
        <dgm:presLayoutVars>
          <dgm:chMax val="0"/>
          <dgm:chPref val="0"/>
          <dgm:bulletEnabled val="1"/>
        </dgm:presLayoutVars>
      </dgm:prSet>
      <dgm:spPr/>
    </dgm:pt>
  </dgm:ptLst>
  <dgm:cxnLst>
    <dgm:cxn modelId="{C635E90E-F102-4B35-AE80-FF3AB19E472D}" type="presOf" srcId="{503C2C1B-4513-456B-B262-D94D2385BB68}" destId="{613B5789-7F02-4A80-A728-271AAE94A8A4}" srcOrd="0" destOrd="0" presId="urn:microsoft.com/office/officeart/2005/8/layout/matrix2"/>
    <dgm:cxn modelId="{1C8E4D1D-66DA-4FCA-A4A1-210A9CCF55C6}" type="presOf" srcId="{2630355B-BBA8-4316-B232-5F92B6D744BD}" destId="{839AE38E-CAAC-45E6-9D73-54FAC010F56F}" srcOrd="0" destOrd="0" presId="urn:microsoft.com/office/officeart/2005/8/layout/matrix2"/>
    <dgm:cxn modelId="{58BEE630-12C3-4F07-8676-9D26AB38E67E}" type="presOf" srcId="{4A026EA7-38F5-405D-A051-CF13086A4007}" destId="{693BCCCB-B8C1-4E8E-BC73-115314EA54FF}" srcOrd="0" destOrd="0" presId="urn:microsoft.com/office/officeart/2005/8/layout/matrix2"/>
    <dgm:cxn modelId="{C0AC6A32-8058-4740-AB6F-1E230EE25495}" type="presOf" srcId="{DA79BB48-ADAC-40C8-873B-EEEA41E07735}" destId="{096F06E8-2A6B-4ED6-B0FE-3C368B61F497}" srcOrd="0" destOrd="0" presId="urn:microsoft.com/office/officeart/2005/8/layout/matrix2"/>
    <dgm:cxn modelId="{C7755944-6D51-4B81-825B-44815EACF398}" srcId="{503C2C1B-4513-456B-B262-D94D2385BB68}" destId="{DA79BB48-ADAC-40C8-873B-EEEA41E07735}" srcOrd="2" destOrd="0" parTransId="{650BC1E4-EDFD-4027-A3BF-6C6B2517A22C}" sibTransId="{B5CE3D7A-B8E7-42B5-BFAA-64F993CFFA98}"/>
    <dgm:cxn modelId="{C82C476A-DA7B-484D-9CFD-CDE90B812481}" srcId="{503C2C1B-4513-456B-B262-D94D2385BB68}" destId="{A97EE7E9-7C93-4BDB-AB16-3F0FE5FAA0C5}" srcOrd="1" destOrd="0" parTransId="{8B67C17E-CDA9-4F46-B681-C8931B934837}" sibTransId="{7EEE0319-A4D1-4ED0-926E-FA9C06A1AC9C}"/>
    <dgm:cxn modelId="{CCD464D6-35C3-4752-B206-59A71B775720}" srcId="{503C2C1B-4513-456B-B262-D94D2385BB68}" destId="{2630355B-BBA8-4316-B232-5F92B6D744BD}" srcOrd="0" destOrd="0" parTransId="{034FD97C-DA30-4E3F-A62F-F0E9A047689D}" sibTransId="{8569BE00-BFDB-4DC2-9F63-DDBA4F8FEE7A}"/>
    <dgm:cxn modelId="{963A44EF-3EDF-483D-96BD-CB4EAD83311E}" type="presOf" srcId="{A97EE7E9-7C93-4BDB-AB16-3F0FE5FAA0C5}" destId="{B9480D81-7842-461C-A0B6-F6E7331C824B}" srcOrd="0" destOrd="0" presId="urn:microsoft.com/office/officeart/2005/8/layout/matrix2"/>
    <dgm:cxn modelId="{B6434EFE-0C7C-4FE5-8D5D-C36AD2025B9D}" srcId="{503C2C1B-4513-456B-B262-D94D2385BB68}" destId="{4A026EA7-38F5-405D-A051-CF13086A4007}" srcOrd="3" destOrd="0" parTransId="{C97D4B53-00B5-4E9D-8B63-EB382E92BFCA}" sibTransId="{3F534E96-3768-4714-B679-8FC7DEEFCDFA}"/>
    <dgm:cxn modelId="{6C479F9B-D8F5-4D6C-876A-C7F3C4D2C12D}" type="presParOf" srcId="{613B5789-7F02-4A80-A728-271AAE94A8A4}" destId="{71BC6766-B17D-415B-8F4B-4C7AC5CC9398}" srcOrd="0" destOrd="0" presId="urn:microsoft.com/office/officeart/2005/8/layout/matrix2"/>
    <dgm:cxn modelId="{802EFADB-7591-4A57-8FCE-4938DDF0F366}" type="presParOf" srcId="{613B5789-7F02-4A80-A728-271AAE94A8A4}" destId="{839AE38E-CAAC-45E6-9D73-54FAC010F56F}" srcOrd="1" destOrd="0" presId="urn:microsoft.com/office/officeart/2005/8/layout/matrix2"/>
    <dgm:cxn modelId="{FB2D68BF-A25D-4B01-9E83-47C8CE505816}" type="presParOf" srcId="{613B5789-7F02-4A80-A728-271AAE94A8A4}" destId="{B9480D81-7842-461C-A0B6-F6E7331C824B}" srcOrd="2" destOrd="0" presId="urn:microsoft.com/office/officeart/2005/8/layout/matrix2"/>
    <dgm:cxn modelId="{75F4FB22-547C-4E23-9A95-FCD18DD91191}" type="presParOf" srcId="{613B5789-7F02-4A80-A728-271AAE94A8A4}" destId="{096F06E8-2A6B-4ED6-B0FE-3C368B61F497}" srcOrd="3" destOrd="0" presId="urn:microsoft.com/office/officeart/2005/8/layout/matrix2"/>
    <dgm:cxn modelId="{A42DC28C-1799-4944-8FB4-2286B6C8C55A}" type="presParOf" srcId="{613B5789-7F02-4A80-A728-271AAE94A8A4}" destId="{693BCCCB-B8C1-4E8E-BC73-115314EA54FF}"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442598-4007-4EE1-99E7-E32AFBBB438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9E7801A-023B-4F24-8F95-0D9CE17DBF75}">
      <dgm:prSet custT="1"/>
      <dgm:spPr/>
      <dgm:t>
        <a:bodyPr/>
        <a:lstStyle/>
        <a:p>
          <a:pPr algn="ctr"/>
          <a:r>
            <a:rPr lang="en-US" sz="2400" b="1" i="0" dirty="0"/>
            <a:t>Negative – Deficit Based Thinking</a:t>
          </a:r>
        </a:p>
      </dgm:t>
    </dgm:pt>
    <dgm:pt modelId="{5383CF19-00E3-4381-8CAA-229108EBBAB4}" type="parTrans" cxnId="{31B06184-FDCA-45D1-A7AF-D3A49E235D38}">
      <dgm:prSet/>
      <dgm:spPr/>
      <dgm:t>
        <a:bodyPr/>
        <a:lstStyle/>
        <a:p>
          <a:endParaRPr lang="en-US"/>
        </a:p>
      </dgm:t>
    </dgm:pt>
    <dgm:pt modelId="{54D474B5-8110-4BA6-9680-D7EF69197007}" type="sibTrans" cxnId="{31B06184-FDCA-45D1-A7AF-D3A49E235D38}">
      <dgm:prSet/>
      <dgm:spPr/>
      <dgm:t>
        <a:bodyPr/>
        <a:lstStyle/>
        <a:p>
          <a:endParaRPr lang="en-US"/>
        </a:p>
      </dgm:t>
    </dgm:pt>
    <dgm:pt modelId="{867DBF5C-B096-4CD1-896A-59C1E04EED4A}">
      <dgm:prSet/>
      <dgm:spPr/>
      <dgm:t>
        <a:bodyPr/>
        <a:lstStyle/>
        <a:p>
          <a:r>
            <a:rPr lang="en-US" dirty="0"/>
            <a:t>Attempting to teach children despite their backgrounds</a:t>
          </a:r>
        </a:p>
      </dgm:t>
    </dgm:pt>
    <dgm:pt modelId="{FD546C91-7737-4623-9026-90583FA7271D}" type="parTrans" cxnId="{923EF752-38B6-4EC5-B11B-91A676A523A6}">
      <dgm:prSet/>
      <dgm:spPr/>
      <dgm:t>
        <a:bodyPr/>
        <a:lstStyle/>
        <a:p>
          <a:endParaRPr lang="en-US"/>
        </a:p>
      </dgm:t>
    </dgm:pt>
    <dgm:pt modelId="{DA7FB19C-9205-4DF7-B0E0-254F908363BB}" type="sibTrans" cxnId="{923EF752-38B6-4EC5-B11B-91A676A523A6}">
      <dgm:prSet/>
      <dgm:spPr/>
      <dgm:t>
        <a:bodyPr/>
        <a:lstStyle/>
        <a:p>
          <a:endParaRPr lang="en-US"/>
        </a:p>
      </dgm:t>
    </dgm:pt>
    <dgm:pt modelId="{11F9FF75-A949-4ACB-A489-D3630A6E7AA1}">
      <dgm:prSet/>
      <dgm:spPr/>
      <dgm:t>
        <a:bodyPr/>
        <a:lstStyle/>
        <a:p>
          <a:r>
            <a:rPr lang="en-US" dirty="0"/>
            <a:t>Blaming the family or the community or the culture for the challenges the children face</a:t>
          </a:r>
        </a:p>
      </dgm:t>
    </dgm:pt>
    <dgm:pt modelId="{246A0059-1D4C-4B3A-A332-024875C78109}" type="parTrans" cxnId="{E83CF5FF-07CF-41AE-9680-0E911BF029AD}">
      <dgm:prSet/>
      <dgm:spPr/>
      <dgm:t>
        <a:bodyPr/>
        <a:lstStyle/>
        <a:p>
          <a:endParaRPr lang="en-US"/>
        </a:p>
      </dgm:t>
    </dgm:pt>
    <dgm:pt modelId="{49E63A39-0929-41DF-A9BF-931668699B64}" type="sibTrans" cxnId="{E83CF5FF-07CF-41AE-9680-0E911BF029AD}">
      <dgm:prSet/>
      <dgm:spPr/>
      <dgm:t>
        <a:bodyPr/>
        <a:lstStyle/>
        <a:p>
          <a:endParaRPr lang="en-US"/>
        </a:p>
      </dgm:t>
    </dgm:pt>
    <dgm:pt modelId="{C4AA9407-ECFA-44FA-B0B7-FDAEFB3E609B}">
      <dgm:prSet/>
      <dgm:spPr/>
      <dgm:t>
        <a:bodyPr/>
        <a:lstStyle/>
        <a:p>
          <a:r>
            <a:rPr lang="en-US" dirty="0"/>
            <a:t>Families lack of education, culture, English Skills as impossible barriers to overcome</a:t>
          </a:r>
        </a:p>
      </dgm:t>
    </dgm:pt>
    <dgm:pt modelId="{EA26E67D-4654-4B34-B382-C6650B2C480D}" type="parTrans" cxnId="{9894F107-03E8-4CB9-8F6B-3852F915F9FA}">
      <dgm:prSet/>
      <dgm:spPr/>
      <dgm:t>
        <a:bodyPr/>
        <a:lstStyle/>
        <a:p>
          <a:endParaRPr lang="en-US"/>
        </a:p>
      </dgm:t>
    </dgm:pt>
    <dgm:pt modelId="{EA6ED837-3617-4FFC-A36C-21E8C8103E17}" type="sibTrans" cxnId="{9894F107-03E8-4CB9-8F6B-3852F915F9FA}">
      <dgm:prSet/>
      <dgm:spPr/>
      <dgm:t>
        <a:bodyPr/>
        <a:lstStyle/>
        <a:p>
          <a:endParaRPr lang="en-US"/>
        </a:p>
      </dgm:t>
    </dgm:pt>
    <dgm:pt modelId="{ED452542-CF46-449D-A107-E57F697E393C}">
      <dgm:prSet/>
      <dgm:spPr/>
      <dgm:t>
        <a:bodyPr/>
        <a:lstStyle/>
        <a:p>
          <a:r>
            <a:rPr lang="en-US" dirty="0"/>
            <a:t>Our job is to “rescue” or “save” our students from what we perceive as awful circumstance, neighborhoods and families </a:t>
          </a:r>
        </a:p>
      </dgm:t>
    </dgm:pt>
    <dgm:pt modelId="{1ECDB7E1-CE56-40CB-B489-E3227687EFB2}" type="parTrans" cxnId="{F0D79FF1-ACC6-41A0-9BB5-66206A18D08B}">
      <dgm:prSet/>
      <dgm:spPr/>
      <dgm:t>
        <a:bodyPr/>
        <a:lstStyle/>
        <a:p>
          <a:endParaRPr lang="en-US"/>
        </a:p>
      </dgm:t>
    </dgm:pt>
    <dgm:pt modelId="{F40AF0AA-59B7-4F12-9B46-D168170A9453}" type="sibTrans" cxnId="{F0D79FF1-ACC6-41A0-9BB5-66206A18D08B}">
      <dgm:prSet/>
      <dgm:spPr/>
      <dgm:t>
        <a:bodyPr/>
        <a:lstStyle/>
        <a:p>
          <a:endParaRPr lang="en-US"/>
        </a:p>
      </dgm:t>
    </dgm:pt>
    <dgm:pt modelId="{162FF2CE-912F-4E4B-9814-A331DF94BBC9}" type="pres">
      <dgm:prSet presAssocID="{3A442598-4007-4EE1-99E7-E32AFBBB4385}" presName="linear" presStyleCnt="0">
        <dgm:presLayoutVars>
          <dgm:animLvl val="lvl"/>
          <dgm:resizeHandles val="exact"/>
        </dgm:presLayoutVars>
      </dgm:prSet>
      <dgm:spPr/>
    </dgm:pt>
    <dgm:pt modelId="{0CF910C6-59B0-4A9E-BD59-5EABD8F469B8}" type="pres">
      <dgm:prSet presAssocID="{99E7801A-023B-4F24-8F95-0D9CE17DBF75}" presName="parentText" presStyleLbl="node1" presStyleIdx="0" presStyleCnt="5" custScaleY="132609" custLinFactY="-2537" custLinFactNeighborX="1254" custLinFactNeighborY="-100000">
        <dgm:presLayoutVars>
          <dgm:chMax val="0"/>
          <dgm:bulletEnabled val="1"/>
        </dgm:presLayoutVars>
      </dgm:prSet>
      <dgm:spPr/>
    </dgm:pt>
    <dgm:pt modelId="{BDE76DA8-FF57-49A1-8A7F-D12DDF8E4E41}" type="pres">
      <dgm:prSet presAssocID="{54D474B5-8110-4BA6-9680-D7EF69197007}" presName="spacer" presStyleCnt="0"/>
      <dgm:spPr/>
    </dgm:pt>
    <dgm:pt modelId="{299EB26D-59B1-42AA-9362-89883D9ACFB6}" type="pres">
      <dgm:prSet presAssocID="{867DBF5C-B096-4CD1-896A-59C1E04EED4A}" presName="parentText" presStyleLbl="node1" presStyleIdx="1" presStyleCnt="5" custScaleY="162720">
        <dgm:presLayoutVars>
          <dgm:chMax val="0"/>
          <dgm:bulletEnabled val="1"/>
        </dgm:presLayoutVars>
      </dgm:prSet>
      <dgm:spPr/>
    </dgm:pt>
    <dgm:pt modelId="{252C6E84-D3ED-4ED4-BF91-432F9F47AC90}" type="pres">
      <dgm:prSet presAssocID="{DA7FB19C-9205-4DF7-B0E0-254F908363BB}" presName="spacer" presStyleCnt="0"/>
      <dgm:spPr/>
    </dgm:pt>
    <dgm:pt modelId="{30CDE901-21D6-4A97-9F90-108103ECE1C7}" type="pres">
      <dgm:prSet presAssocID="{11F9FF75-A949-4ACB-A489-D3630A6E7AA1}" presName="parentText" presStyleLbl="node1" presStyleIdx="2" presStyleCnt="5" custScaleY="140071">
        <dgm:presLayoutVars>
          <dgm:chMax val="0"/>
          <dgm:bulletEnabled val="1"/>
        </dgm:presLayoutVars>
      </dgm:prSet>
      <dgm:spPr/>
    </dgm:pt>
    <dgm:pt modelId="{42C0621B-61B2-4F3D-9AE4-66788E3B1397}" type="pres">
      <dgm:prSet presAssocID="{49E63A39-0929-41DF-A9BF-931668699B64}" presName="spacer" presStyleCnt="0"/>
      <dgm:spPr/>
    </dgm:pt>
    <dgm:pt modelId="{D4560ECF-62E6-4C26-A1E3-C4AB0D0DE258}" type="pres">
      <dgm:prSet presAssocID="{C4AA9407-ECFA-44FA-B0B7-FDAEFB3E609B}" presName="parentText" presStyleLbl="node1" presStyleIdx="3" presStyleCnt="5" custScaleY="134776">
        <dgm:presLayoutVars>
          <dgm:chMax val="0"/>
          <dgm:bulletEnabled val="1"/>
        </dgm:presLayoutVars>
      </dgm:prSet>
      <dgm:spPr/>
    </dgm:pt>
    <dgm:pt modelId="{EC8A3C78-9547-47CA-B4E0-2197231920DA}" type="pres">
      <dgm:prSet presAssocID="{EA6ED837-3617-4FFC-A36C-21E8C8103E17}" presName="spacer" presStyleCnt="0"/>
      <dgm:spPr/>
    </dgm:pt>
    <dgm:pt modelId="{AA4F52BA-5067-4DCA-801A-8919648133B3}" type="pres">
      <dgm:prSet presAssocID="{ED452542-CF46-449D-A107-E57F697E393C}" presName="parentText" presStyleLbl="node1" presStyleIdx="4" presStyleCnt="5" custScaleY="161149">
        <dgm:presLayoutVars>
          <dgm:chMax val="0"/>
          <dgm:bulletEnabled val="1"/>
        </dgm:presLayoutVars>
      </dgm:prSet>
      <dgm:spPr/>
    </dgm:pt>
  </dgm:ptLst>
  <dgm:cxnLst>
    <dgm:cxn modelId="{9894F107-03E8-4CB9-8F6B-3852F915F9FA}" srcId="{3A442598-4007-4EE1-99E7-E32AFBBB4385}" destId="{C4AA9407-ECFA-44FA-B0B7-FDAEFB3E609B}" srcOrd="3" destOrd="0" parTransId="{EA26E67D-4654-4B34-B382-C6650B2C480D}" sibTransId="{EA6ED837-3617-4FFC-A36C-21E8C8103E17}"/>
    <dgm:cxn modelId="{D8F6621C-A4E6-48B1-BAB9-6EA0B2D9BC0B}" type="presOf" srcId="{C4AA9407-ECFA-44FA-B0B7-FDAEFB3E609B}" destId="{D4560ECF-62E6-4C26-A1E3-C4AB0D0DE258}" srcOrd="0" destOrd="0" presId="urn:microsoft.com/office/officeart/2005/8/layout/vList2"/>
    <dgm:cxn modelId="{50A1BA22-8404-4C65-BC08-556565F2B188}" type="presOf" srcId="{ED452542-CF46-449D-A107-E57F697E393C}" destId="{AA4F52BA-5067-4DCA-801A-8919648133B3}" srcOrd="0" destOrd="0" presId="urn:microsoft.com/office/officeart/2005/8/layout/vList2"/>
    <dgm:cxn modelId="{8DDEB566-CAF8-4D60-B19B-EC6C514352A1}" type="presOf" srcId="{99E7801A-023B-4F24-8F95-0D9CE17DBF75}" destId="{0CF910C6-59B0-4A9E-BD59-5EABD8F469B8}" srcOrd="0" destOrd="0" presId="urn:microsoft.com/office/officeart/2005/8/layout/vList2"/>
    <dgm:cxn modelId="{5F4B1C47-1E52-4B6A-8DD9-91DB32FE5140}" type="presOf" srcId="{867DBF5C-B096-4CD1-896A-59C1E04EED4A}" destId="{299EB26D-59B1-42AA-9362-89883D9ACFB6}" srcOrd="0" destOrd="0" presId="urn:microsoft.com/office/officeart/2005/8/layout/vList2"/>
    <dgm:cxn modelId="{923EF752-38B6-4EC5-B11B-91A676A523A6}" srcId="{3A442598-4007-4EE1-99E7-E32AFBBB4385}" destId="{867DBF5C-B096-4CD1-896A-59C1E04EED4A}" srcOrd="1" destOrd="0" parTransId="{FD546C91-7737-4623-9026-90583FA7271D}" sibTransId="{DA7FB19C-9205-4DF7-B0E0-254F908363BB}"/>
    <dgm:cxn modelId="{31B06184-FDCA-45D1-A7AF-D3A49E235D38}" srcId="{3A442598-4007-4EE1-99E7-E32AFBBB4385}" destId="{99E7801A-023B-4F24-8F95-0D9CE17DBF75}" srcOrd="0" destOrd="0" parTransId="{5383CF19-00E3-4381-8CAA-229108EBBAB4}" sibTransId="{54D474B5-8110-4BA6-9680-D7EF69197007}"/>
    <dgm:cxn modelId="{0DDF36B0-D8A7-4FCA-B5F0-304336ED8253}" type="presOf" srcId="{3A442598-4007-4EE1-99E7-E32AFBBB4385}" destId="{162FF2CE-912F-4E4B-9814-A331DF94BBC9}" srcOrd="0" destOrd="0" presId="urn:microsoft.com/office/officeart/2005/8/layout/vList2"/>
    <dgm:cxn modelId="{F0D79FF1-ACC6-41A0-9BB5-66206A18D08B}" srcId="{3A442598-4007-4EE1-99E7-E32AFBBB4385}" destId="{ED452542-CF46-449D-A107-E57F697E393C}" srcOrd="4" destOrd="0" parTransId="{1ECDB7E1-CE56-40CB-B489-E3227687EFB2}" sibTransId="{F40AF0AA-59B7-4F12-9B46-D168170A9453}"/>
    <dgm:cxn modelId="{DB83E9F8-225C-4C7E-A3C1-5BEC18C27155}" type="presOf" srcId="{11F9FF75-A949-4ACB-A489-D3630A6E7AA1}" destId="{30CDE901-21D6-4A97-9F90-108103ECE1C7}" srcOrd="0" destOrd="0" presId="urn:microsoft.com/office/officeart/2005/8/layout/vList2"/>
    <dgm:cxn modelId="{E83CF5FF-07CF-41AE-9680-0E911BF029AD}" srcId="{3A442598-4007-4EE1-99E7-E32AFBBB4385}" destId="{11F9FF75-A949-4ACB-A489-D3630A6E7AA1}" srcOrd="2" destOrd="0" parTransId="{246A0059-1D4C-4B3A-A332-024875C78109}" sibTransId="{49E63A39-0929-41DF-A9BF-931668699B64}"/>
    <dgm:cxn modelId="{03EEDC1D-24D6-4D31-BFDB-510221BD0EE4}" type="presParOf" srcId="{162FF2CE-912F-4E4B-9814-A331DF94BBC9}" destId="{0CF910C6-59B0-4A9E-BD59-5EABD8F469B8}" srcOrd="0" destOrd="0" presId="urn:microsoft.com/office/officeart/2005/8/layout/vList2"/>
    <dgm:cxn modelId="{71158FAB-494F-4E3C-A925-8B6C02244F90}" type="presParOf" srcId="{162FF2CE-912F-4E4B-9814-A331DF94BBC9}" destId="{BDE76DA8-FF57-49A1-8A7F-D12DDF8E4E41}" srcOrd="1" destOrd="0" presId="urn:microsoft.com/office/officeart/2005/8/layout/vList2"/>
    <dgm:cxn modelId="{008CABD6-1E26-40DA-B638-8E4BDC9C3349}" type="presParOf" srcId="{162FF2CE-912F-4E4B-9814-A331DF94BBC9}" destId="{299EB26D-59B1-42AA-9362-89883D9ACFB6}" srcOrd="2" destOrd="0" presId="urn:microsoft.com/office/officeart/2005/8/layout/vList2"/>
    <dgm:cxn modelId="{63566C8B-1785-4E28-8F00-99777960DB96}" type="presParOf" srcId="{162FF2CE-912F-4E4B-9814-A331DF94BBC9}" destId="{252C6E84-D3ED-4ED4-BF91-432F9F47AC90}" srcOrd="3" destOrd="0" presId="urn:microsoft.com/office/officeart/2005/8/layout/vList2"/>
    <dgm:cxn modelId="{D65FF56A-5537-46D3-B851-E1AA50B4CDDA}" type="presParOf" srcId="{162FF2CE-912F-4E4B-9814-A331DF94BBC9}" destId="{30CDE901-21D6-4A97-9F90-108103ECE1C7}" srcOrd="4" destOrd="0" presId="urn:microsoft.com/office/officeart/2005/8/layout/vList2"/>
    <dgm:cxn modelId="{80CEFAB7-36C4-4167-876A-E65597594BCA}" type="presParOf" srcId="{162FF2CE-912F-4E4B-9814-A331DF94BBC9}" destId="{42C0621B-61B2-4F3D-9AE4-66788E3B1397}" srcOrd="5" destOrd="0" presId="urn:microsoft.com/office/officeart/2005/8/layout/vList2"/>
    <dgm:cxn modelId="{37545557-4BB2-41CA-895C-88085A6341D1}" type="presParOf" srcId="{162FF2CE-912F-4E4B-9814-A331DF94BBC9}" destId="{D4560ECF-62E6-4C26-A1E3-C4AB0D0DE258}" srcOrd="6" destOrd="0" presId="urn:microsoft.com/office/officeart/2005/8/layout/vList2"/>
    <dgm:cxn modelId="{998C01D3-A8CA-4D2C-8E3C-EA0B156F82E3}" type="presParOf" srcId="{162FF2CE-912F-4E4B-9814-A331DF94BBC9}" destId="{EC8A3C78-9547-47CA-B4E0-2197231920DA}" srcOrd="7" destOrd="0" presId="urn:microsoft.com/office/officeart/2005/8/layout/vList2"/>
    <dgm:cxn modelId="{51665C21-A50D-4FEC-8424-CDAC5661EDE6}" type="presParOf" srcId="{162FF2CE-912F-4E4B-9814-A331DF94BBC9}" destId="{AA4F52BA-5067-4DCA-801A-8919648133B3}"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442598-4007-4EE1-99E7-E32AFBBB438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67DBF5C-B096-4CD1-896A-59C1E04EED4A}">
      <dgm:prSet/>
      <dgm:spPr/>
      <dgm:t>
        <a:bodyPr/>
        <a:lstStyle/>
        <a:p>
          <a:r>
            <a:rPr lang="en-US" dirty="0"/>
            <a:t>Families have tremendous capacity and knowledge that can contribute to their child’s learning and growth</a:t>
          </a:r>
        </a:p>
      </dgm:t>
    </dgm:pt>
    <dgm:pt modelId="{FD546C91-7737-4623-9026-90583FA7271D}" type="parTrans" cxnId="{923EF752-38B6-4EC5-B11B-91A676A523A6}">
      <dgm:prSet/>
      <dgm:spPr/>
      <dgm:t>
        <a:bodyPr/>
        <a:lstStyle/>
        <a:p>
          <a:endParaRPr lang="en-US"/>
        </a:p>
      </dgm:t>
    </dgm:pt>
    <dgm:pt modelId="{DA7FB19C-9205-4DF7-B0E0-254F908363BB}" type="sibTrans" cxnId="{923EF752-38B6-4EC5-B11B-91A676A523A6}">
      <dgm:prSet/>
      <dgm:spPr/>
      <dgm:t>
        <a:bodyPr/>
        <a:lstStyle/>
        <a:p>
          <a:endParaRPr lang="en-US"/>
        </a:p>
      </dgm:t>
    </dgm:pt>
    <dgm:pt modelId="{11F9FF75-A949-4ACB-A489-D3630A6E7AA1}">
      <dgm:prSet/>
      <dgm:spPr/>
      <dgm:t>
        <a:bodyPr/>
        <a:lstStyle/>
        <a:p>
          <a:r>
            <a:rPr lang="en-US" dirty="0"/>
            <a:t>Families are co-creators and co-producers of the kind of excellent opportunities we want for all of our students</a:t>
          </a:r>
        </a:p>
      </dgm:t>
    </dgm:pt>
    <dgm:pt modelId="{246A0059-1D4C-4B3A-A332-024875C78109}" type="parTrans" cxnId="{E83CF5FF-07CF-41AE-9680-0E911BF029AD}">
      <dgm:prSet/>
      <dgm:spPr/>
      <dgm:t>
        <a:bodyPr/>
        <a:lstStyle/>
        <a:p>
          <a:endParaRPr lang="en-US"/>
        </a:p>
      </dgm:t>
    </dgm:pt>
    <dgm:pt modelId="{49E63A39-0929-41DF-A9BF-931668699B64}" type="sibTrans" cxnId="{E83CF5FF-07CF-41AE-9680-0E911BF029AD}">
      <dgm:prSet/>
      <dgm:spPr/>
      <dgm:t>
        <a:bodyPr/>
        <a:lstStyle/>
        <a:p>
          <a:endParaRPr lang="en-US"/>
        </a:p>
      </dgm:t>
    </dgm:pt>
    <dgm:pt modelId="{C4AA9407-ECFA-44FA-B0B7-FDAEFB3E609B}">
      <dgm:prSet/>
      <dgm:spPr/>
      <dgm:t>
        <a:bodyPr/>
        <a:lstStyle/>
        <a:p>
          <a:r>
            <a:rPr lang="en-US" dirty="0"/>
            <a:t>Our families are part of the solution</a:t>
          </a:r>
        </a:p>
      </dgm:t>
    </dgm:pt>
    <dgm:pt modelId="{EA26E67D-4654-4B34-B382-C6650B2C480D}" type="parTrans" cxnId="{9894F107-03E8-4CB9-8F6B-3852F915F9FA}">
      <dgm:prSet/>
      <dgm:spPr/>
      <dgm:t>
        <a:bodyPr/>
        <a:lstStyle/>
        <a:p>
          <a:endParaRPr lang="en-US"/>
        </a:p>
      </dgm:t>
    </dgm:pt>
    <dgm:pt modelId="{EA6ED837-3617-4FFC-A36C-21E8C8103E17}" type="sibTrans" cxnId="{9894F107-03E8-4CB9-8F6B-3852F915F9FA}">
      <dgm:prSet/>
      <dgm:spPr/>
      <dgm:t>
        <a:bodyPr/>
        <a:lstStyle/>
        <a:p>
          <a:endParaRPr lang="en-US"/>
        </a:p>
      </dgm:t>
    </dgm:pt>
    <dgm:pt modelId="{99E7801A-023B-4F24-8F95-0D9CE17DBF75}">
      <dgm:prSet custT="1"/>
      <dgm:spPr/>
      <dgm:t>
        <a:bodyPr/>
        <a:lstStyle/>
        <a:p>
          <a:pPr algn="l"/>
          <a:r>
            <a:rPr lang="en-US" sz="2400" b="1" dirty="0"/>
            <a:t>Asset- Strength Based Thinking</a:t>
          </a:r>
        </a:p>
      </dgm:t>
    </dgm:pt>
    <dgm:pt modelId="{54D474B5-8110-4BA6-9680-D7EF69197007}" type="sibTrans" cxnId="{31B06184-FDCA-45D1-A7AF-D3A49E235D38}">
      <dgm:prSet/>
      <dgm:spPr/>
      <dgm:t>
        <a:bodyPr/>
        <a:lstStyle/>
        <a:p>
          <a:endParaRPr lang="en-US"/>
        </a:p>
      </dgm:t>
    </dgm:pt>
    <dgm:pt modelId="{5383CF19-00E3-4381-8CAA-229108EBBAB4}" type="parTrans" cxnId="{31B06184-FDCA-45D1-A7AF-D3A49E235D38}">
      <dgm:prSet/>
      <dgm:spPr/>
      <dgm:t>
        <a:bodyPr/>
        <a:lstStyle/>
        <a:p>
          <a:endParaRPr lang="en-US"/>
        </a:p>
      </dgm:t>
    </dgm:pt>
    <dgm:pt modelId="{162FF2CE-912F-4E4B-9814-A331DF94BBC9}" type="pres">
      <dgm:prSet presAssocID="{3A442598-4007-4EE1-99E7-E32AFBBB4385}" presName="linear" presStyleCnt="0">
        <dgm:presLayoutVars>
          <dgm:animLvl val="lvl"/>
          <dgm:resizeHandles val="exact"/>
        </dgm:presLayoutVars>
      </dgm:prSet>
      <dgm:spPr/>
    </dgm:pt>
    <dgm:pt modelId="{0CF910C6-59B0-4A9E-BD59-5EABD8F469B8}" type="pres">
      <dgm:prSet presAssocID="{99E7801A-023B-4F24-8F95-0D9CE17DBF75}" presName="parentText" presStyleLbl="node1" presStyleIdx="0" presStyleCnt="4" custLinFactNeighborX="-3900" custLinFactNeighborY="-30183">
        <dgm:presLayoutVars>
          <dgm:chMax val="0"/>
          <dgm:bulletEnabled val="1"/>
        </dgm:presLayoutVars>
      </dgm:prSet>
      <dgm:spPr/>
    </dgm:pt>
    <dgm:pt modelId="{BDE76DA8-FF57-49A1-8A7F-D12DDF8E4E41}" type="pres">
      <dgm:prSet presAssocID="{54D474B5-8110-4BA6-9680-D7EF69197007}" presName="spacer" presStyleCnt="0"/>
      <dgm:spPr/>
    </dgm:pt>
    <dgm:pt modelId="{299EB26D-59B1-42AA-9362-89883D9ACFB6}" type="pres">
      <dgm:prSet presAssocID="{867DBF5C-B096-4CD1-896A-59C1E04EED4A}" presName="parentText" presStyleLbl="node1" presStyleIdx="1" presStyleCnt="4">
        <dgm:presLayoutVars>
          <dgm:chMax val="0"/>
          <dgm:bulletEnabled val="1"/>
        </dgm:presLayoutVars>
      </dgm:prSet>
      <dgm:spPr/>
    </dgm:pt>
    <dgm:pt modelId="{252C6E84-D3ED-4ED4-BF91-432F9F47AC90}" type="pres">
      <dgm:prSet presAssocID="{DA7FB19C-9205-4DF7-B0E0-254F908363BB}" presName="spacer" presStyleCnt="0"/>
      <dgm:spPr/>
    </dgm:pt>
    <dgm:pt modelId="{30CDE901-21D6-4A97-9F90-108103ECE1C7}" type="pres">
      <dgm:prSet presAssocID="{11F9FF75-A949-4ACB-A489-D3630A6E7AA1}" presName="parentText" presStyleLbl="node1" presStyleIdx="2" presStyleCnt="4">
        <dgm:presLayoutVars>
          <dgm:chMax val="0"/>
          <dgm:bulletEnabled val="1"/>
        </dgm:presLayoutVars>
      </dgm:prSet>
      <dgm:spPr/>
    </dgm:pt>
    <dgm:pt modelId="{42C0621B-61B2-4F3D-9AE4-66788E3B1397}" type="pres">
      <dgm:prSet presAssocID="{49E63A39-0929-41DF-A9BF-931668699B64}" presName="spacer" presStyleCnt="0"/>
      <dgm:spPr/>
    </dgm:pt>
    <dgm:pt modelId="{D4560ECF-62E6-4C26-A1E3-C4AB0D0DE258}" type="pres">
      <dgm:prSet presAssocID="{C4AA9407-ECFA-44FA-B0B7-FDAEFB3E609B}" presName="parentText" presStyleLbl="node1" presStyleIdx="3" presStyleCnt="4">
        <dgm:presLayoutVars>
          <dgm:chMax val="0"/>
          <dgm:bulletEnabled val="1"/>
        </dgm:presLayoutVars>
      </dgm:prSet>
      <dgm:spPr/>
    </dgm:pt>
  </dgm:ptLst>
  <dgm:cxnLst>
    <dgm:cxn modelId="{9894F107-03E8-4CB9-8F6B-3852F915F9FA}" srcId="{3A442598-4007-4EE1-99E7-E32AFBBB4385}" destId="{C4AA9407-ECFA-44FA-B0B7-FDAEFB3E609B}" srcOrd="3" destOrd="0" parTransId="{EA26E67D-4654-4B34-B382-C6650B2C480D}" sibTransId="{EA6ED837-3617-4FFC-A36C-21E8C8103E17}"/>
    <dgm:cxn modelId="{D8F6621C-A4E6-48B1-BAB9-6EA0B2D9BC0B}" type="presOf" srcId="{C4AA9407-ECFA-44FA-B0B7-FDAEFB3E609B}" destId="{D4560ECF-62E6-4C26-A1E3-C4AB0D0DE258}" srcOrd="0" destOrd="0" presId="urn:microsoft.com/office/officeart/2005/8/layout/vList2"/>
    <dgm:cxn modelId="{8DDEB566-CAF8-4D60-B19B-EC6C514352A1}" type="presOf" srcId="{99E7801A-023B-4F24-8F95-0D9CE17DBF75}" destId="{0CF910C6-59B0-4A9E-BD59-5EABD8F469B8}" srcOrd="0" destOrd="0" presId="urn:microsoft.com/office/officeart/2005/8/layout/vList2"/>
    <dgm:cxn modelId="{5F4B1C47-1E52-4B6A-8DD9-91DB32FE5140}" type="presOf" srcId="{867DBF5C-B096-4CD1-896A-59C1E04EED4A}" destId="{299EB26D-59B1-42AA-9362-89883D9ACFB6}" srcOrd="0" destOrd="0" presId="urn:microsoft.com/office/officeart/2005/8/layout/vList2"/>
    <dgm:cxn modelId="{923EF752-38B6-4EC5-B11B-91A676A523A6}" srcId="{3A442598-4007-4EE1-99E7-E32AFBBB4385}" destId="{867DBF5C-B096-4CD1-896A-59C1E04EED4A}" srcOrd="1" destOrd="0" parTransId="{FD546C91-7737-4623-9026-90583FA7271D}" sibTransId="{DA7FB19C-9205-4DF7-B0E0-254F908363BB}"/>
    <dgm:cxn modelId="{31B06184-FDCA-45D1-A7AF-D3A49E235D38}" srcId="{3A442598-4007-4EE1-99E7-E32AFBBB4385}" destId="{99E7801A-023B-4F24-8F95-0D9CE17DBF75}" srcOrd="0" destOrd="0" parTransId="{5383CF19-00E3-4381-8CAA-229108EBBAB4}" sibTransId="{54D474B5-8110-4BA6-9680-D7EF69197007}"/>
    <dgm:cxn modelId="{0DDF36B0-D8A7-4FCA-B5F0-304336ED8253}" type="presOf" srcId="{3A442598-4007-4EE1-99E7-E32AFBBB4385}" destId="{162FF2CE-912F-4E4B-9814-A331DF94BBC9}" srcOrd="0" destOrd="0" presId="urn:microsoft.com/office/officeart/2005/8/layout/vList2"/>
    <dgm:cxn modelId="{DB83E9F8-225C-4C7E-A3C1-5BEC18C27155}" type="presOf" srcId="{11F9FF75-A949-4ACB-A489-D3630A6E7AA1}" destId="{30CDE901-21D6-4A97-9F90-108103ECE1C7}" srcOrd="0" destOrd="0" presId="urn:microsoft.com/office/officeart/2005/8/layout/vList2"/>
    <dgm:cxn modelId="{E83CF5FF-07CF-41AE-9680-0E911BF029AD}" srcId="{3A442598-4007-4EE1-99E7-E32AFBBB4385}" destId="{11F9FF75-A949-4ACB-A489-D3630A6E7AA1}" srcOrd="2" destOrd="0" parTransId="{246A0059-1D4C-4B3A-A332-024875C78109}" sibTransId="{49E63A39-0929-41DF-A9BF-931668699B64}"/>
    <dgm:cxn modelId="{03EEDC1D-24D6-4D31-BFDB-510221BD0EE4}" type="presParOf" srcId="{162FF2CE-912F-4E4B-9814-A331DF94BBC9}" destId="{0CF910C6-59B0-4A9E-BD59-5EABD8F469B8}" srcOrd="0" destOrd="0" presId="urn:microsoft.com/office/officeart/2005/8/layout/vList2"/>
    <dgm:cxn modelId="{71158FAB-494F-4E3C-A925-8B6C02244F90}" type="presParOf" srcId="{162FF2CE-912F-4E4B-9814-A331DF94BBC9}" destId="{BDE76DA8-FF57-49A1-8A7F-D12DDF8E4E41}" srcOrd="1" destOrd="0" presId="urn:microsoft.com/office/officeart/2005/8/layout/vList2"/>
    <dgm:cxn modelId="{008CABD6-1E26-40DA-B638-8E4BDC9C3349}" type="presParOf" srcId="{162FF2CE-912F-4E4B-9814-A331DF94BBC9}" destId="{299EB26D-59B1-42AA-9362-89883D9ACFB6}" srcOrd="2" destOrd="0" presId="urn:microsoft.com/office/officeart/2005/8/layout/vList2"/>
    <dgm:cxn modelId="{63566C8B-1785-4E28-8F00-99777960DB96}" type="presParOf" srcId="{162FF2CE-912F-4E4B-9814-A331DF94BBC9}" destId="{252C6E84-D3ED-4ED4-BF91-432F9F47AC90}" srcOrd="3" destOrd="0" presId="urn:microsoft.com/office/officeart/2005/8/layout/vList2"/>
    <dgm:cxn modelId="{D65FF56A-5537-46D3-B851-E1AA50B4CDDA}" type="presParOf" srcId="{162FF2CE-912F-4E4B-9814-A331DF94BBC9}" destId="{30CDE901-21D6-4A97-9F90-108103ECE1C7}" srcOrd="4" destOrd="0" presId="urn:microsoft.com/office/officeart/2005/8/layout/vList2"/>
    <dgm:cxn modelId="{80CEFAB7-36C4-4167-876A-E65597594BCA}" type="presParOf" srcId="{162FF2CE-912F-4E4B-9814-A331DF94BBC9}" destId="{42C0621B-61B2-4F3D-9AE4-66788E3B1397}" srcOrd="5" destOrd="0" presId="urn:microsoft.com/office/officeart/2005/8/layout/vList2"/>
    <dgm:cxn modelId="{37545557-4BB2-41CA-895C-88085A6341D1}" type="presParOf" srcId="{162FF2CE-912F-4E4B-9814-A331DF94BBC9}" destId="{D4560ECF-62E6-4C26-A1E3-C4AB0D0DE258}" srcOrd="6"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C6766-B17D-415B-8F4B-4C7AC5CC9398}">
      <dsp:nvSpPr>
        <dsp:cNvPr id="0" name=""/>
        <dsp:cNvSpPr/>
      </dsp:nvSpPr>
      <dsp:spPr>
        <a:xfrm>
          <a:off x="345974" y="0"/>
          <a:ext cx="5896743" cy="5896743"/>
        </a:xfrm>
        <a:prstGeom prst="quadArrow">
          <a:avLst>
            <a:gd name="adj1" fmla="val 2000"/>
            <a:gd name="adj2" fmla="val 4000"/>
            <a:gd name="adj3" fmla="val 5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9AE38E-CAAC-45E6-9D73-54FAC010F56F}">
      <dsp:nvSpPr>
        <dsp:cNvPr id="0" name=""/>
        <dsp:cNvSpPr/>
      </dsp:nvSpPr>
      <dsp:spPr>
        <a:xfrm>
          <a:off x="729262" y="383288"/>
          <a:ext cx="2358697" cy="2358697"/>
        </a:xfrm>
        <a:prstGeom prst="roundRect">
          <a:avLst/>
        </a:prstGeom>
        <a:solidFill>
          <a:schemeClr val="accent6"/>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All families have dreams for their children and want the best for them</a:t>
          </a:r>
        </a:p>
      </dsp:txBody>
      <dsp:txXfrm>
        <a:off x="844404" y="498430"/>
        <a:ext cx="2128413" cy="2128413"/>
      </dsp:txXfrm>
    </dsp:sp>
    <dsp:sp modelId="{B9480D81-7842-461C-A0B6-F6E7331C824B}">
      <dsp:nvSpPr>
        <dsp:cNvPr id="0" name=""/>
        <dsp:cNvSpPr/>
      </dsp:nvSpPr>
      <dsp:spPr>
        <a:xfrm>
          <a:off x="3500731" y="383288"/>
          <a:ext cx="2358697" cy="2358697"/>
        </a:xfrm>
        <a:prstGeom prst="roundRect">
          <a:avLst/>
        </a:prstGeom>
        <a:solidFill>
          <a:schemeClr val="accent5">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All families have the capacity to support their children’s learning</a:t>
          </a:r>
        </a:p>
      </dsp:txBody>
      <dsp:txXfrm>
        <a:off x="3615873" y="498430"/>
        <a:ext cx="2128413" cy="2128413"/>
      </dsp:txXfrm>
    </dsp:sp>
    <dsp:sp modelId="{096F06E8-2A6B-4ED6-B0FE-3C368B61F497}">
      <dsp:nvSpPr>
        <dsp:cNvPr id="0" name=""/>
        <dsp:cNvSpPr/>
      </dsp:nvSpPr>
      <dsp:spPr>
        <a:xfrm>
          <a:off x="729262" y="3154757"/>
          <a:ext cx="2358697" cy="2358697"/>
        </a:xfrm>
        <a:prstGeom prst="roundRect">
          <a:avLst/>
        </a:prstGeom>
        <a:solidFill>
          <a:srgbClr val="00B0F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Families and school staff are equal partners</a:t>
          </a:r>
        </a:p>
      </dsp:txBody>
      <dsp:txXfrm>
        <a:off x="844404" y="3269899"/>
        <a:ext cx="2128413" cy="2128413"/>
      </dsp:txXfrm>
    </dsp:sp>
    <dsp:sp modelId="{693BCCCB-B8C1-4E8E-BC73-115314EA54FF}">
      <dsp:nvSpPr>
        <dsp:cNvPr id="0" name=""/>
        <dsp:cNvSpPr/>
      </dsp:nvSpPr>
      <dsp:spPr>
        <a:xfrm>
          <a:off x="3500731" y="3154757"/>
          <a:ext cx="2358697" cy="2358697"/>
        </a:xfrm>
        <a:prstGeom prst="roundRect">
          <a:avLst/>
        </a:prstGeom>
        <a:solidFill>
          <a:schemeClr val="accent6">
            <a:lumMod val="60000"/>
            <a:lumOff val="4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 responsibility for cultivating and sustaining partnerships among school, home, and community rests primarily with school staff, especially school  leaders</a:t>
          </a:r>
        </a:p>
      </dsp:txBody>
      <dsp:txXfrm>
        <a:off x="3615873" y="3269899"/>
        <a:ext cx="2128413" cy="21284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F910C6-59B0-4A9E-BD59-5EABD8F469B8}">
      <dsp:nvSpPr>
        <dsp:cNvPr id="0" name=""/>
        <dsp:cNvSpPr/>
      </dsp:nvSpPr>
      <dsp:spPr>
        <a:xfrm>
          <a:off x="0" y="0"/>
          <a:ext cx="5634036" cy="7920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kern="1200" dirty="0"/>
            <a:t>Negative – Deficit Based Thinking</a:t>
          </a:r>
        </a:p>
      </dsp:txBody>
      <dsp:txXfrm>
        <a:off x="38662" y="38662"/>
        <a:ext cx="5556712" cy="714681"/>
      </dsp:txXfrm>
    </dsp:sp>
    <dsp:sp modelId="{299EB26D-59B1-42AA-9362-89883D9ACFB6}">
      <dsp:nvSpPr>
        <dsp:cNvPr id="0" name=""/>
        <dsp:cNvSpPr/>
      </dsp:nvSpPr>
      <dsp:spPr>
        <a:xfrm>
          <a:off x="0" y="885160"/>
          <a:ext cx="5634036" cy="971842"/>
        </a:xfrm>
        <a:prstGeom prst="round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Attempting to teach children despite their backgrounds</a:t>
          </a:r>
        </a:p>
      </dsp:txBody>
      <dsp:txXfrm>
        <a:off x="47441" y="932601"/>
        <a:ext cx="5539154" cy="876960"/>
      </dsp:txXfrm>
    </dsp:sp>
    <dsp:sp modelId="{30CDE901-21D6-4A97-9F90-108103ECE1C7}">
      <dsp:nvSpPr>
        <dsp:cNvPr id="0" name=""/>
        <dsp:cNvSpPr/>
      </dsp:nvSpPr>
      <dsp:spPr>
        <a:xfrm>
          <a:off x="0" y="1900202"/>
          <a:ext cx="5634036" cy="836571"/>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Blaming the family or the community or the culture for the challenges the children face</a:t>
          </a:r>
        </a:p>
      </dsp:txBody>
      <dsp:txXfrm>
        <a:off x="40838" y="1941040"/>
        <a:ext cx="5552360" cy="754895"/>
      </dsp:txXfrm>
    </dsp:sp>
    <dsp:sp modelId="{D4560ECF-62E6-4C26-A1E3-C4AB0D0DE258}">
      <dsp:nvSpPr>
        <dsp:cNvPr id="0" name=""/>
        <dsp:cNvSpPr/>
      </dsp:nvSpPr>
      <dsp:spPr>
        <a:xfrm>
          <a:off x="0" y="2779974"/>
          <a:ext cx="5634036" cy="804947"/>
        </a:xfrm>
        <a:prstGeom prst="round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Families lack of education, culture, English Skills as impossible barriers to overcome</a:t>
          </a:r>
        </a:p>
      </dsp:txBody>
      <dsp:txXfrm>
        <a:off x="39294" y="2819268"/>
        <a:ext cx="5555448" cy="726359"/>
      </dsp:txXfrm>
    </dsp:sp>
    <dsp:sp modelId="{AA4F52BA-5067-4DCA-801A-8919648133B3}">
      <dsp:nvSpPr>
        <dsp:cNvPr id="0" name=""/>
        <dsp:cNvSpPr/>
      </dsp:nvSpPr>
      <dsp:spPr>
        <a:xfrm>
          <a:off x="0" y="3628122"/>
          <a:ext cx="5634036" cy="962459"/>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Our job is to “rescue” or “save” our students from what we perceive as awful circumstance, neighborhoods and families </a:t>
          </a:r>
        </a:p>
      </dsp:txBody>
      <dsp:txXfrm>
        <a:off x="46983" y="3675105"/>
        <a:ext cx="5540070" cy="8684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F910C6-59B0-4A9E-BD59-5EABD8F469B8}">
      <dsp:nvSpPr>
        <dsp:cNvPr id="0" name=""/>
        <dsp:cNvSpPr/>
      </dsp:nvSpPr>
      <dsp:spPr>
        <a:xfrm>
          <a:off x="0" y="22733"/>
          <a:ext cx="5634035" cy="109687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Asset- Strength Based Thinking</a:t>
          </a:r>
        </a:p>
      </dsp:txBody>
      <dsp:txXfrm>
        <a:off x="53545" y="76278"/>
        <a:ext cx="5526945" cy="989785"/>
      </dsp:txXfrm>
    </dsp:sp>
    <dsp:sp modelId="{299EB26D-59B1-42AA-9362-89883D9ACFB6}">
      <dsp:nvSpPr>
        <dsp:cNvPr id="0" name=""/>
        <dsp:cNvSpPr/>
      </dsp:nvSpPr>
      <dsp:spPr>
        <a:xfrm>
          <a:off x="0" y="1194593"/>
          <a:ext cx="5634035" cy="1096875"/>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Families have tremendous capacity and knowledge that can contribute to their child’s learning and growth</a:t>
          </a:r>
        </a:p>
      </dsp:txBody>
      <dsp:txXfrm>
        <a:off x="53545" y="1248138"/>
        <a:ext cx="5526945" cy="989785"/>
      </dsp:txXfrm>
    </dsp:sp>
    <dsp:sp modelId="{30CDE901-21D6-4A97-9F90-108103ECE1C7}">
      <dsp:nvSpPr>
        <dsp:cNvPr id="0" name=""/>
        <dsp:cNvSpPr/>
      </dsp:nvSpPr>
      <dsp:spPr>
        <a:xfrm>
          <a:off x="0" y="2349068"/>
          <a:ext cx="5634035" cy="1096875"/>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Families are co-creators and co-producers of the kind of excellent opportunities we want for all of our students</a:t>
          </a:r>
        </a:p>
      </dsp:txBody>
      <dsp:txXfrm>
        <a:off x="53545" y="2402613"/>
        <a:ext cx="5526945" cy="989785"/>
      </dsp:txXfrm>
    </dsp:sp>
    <dsp:sp modelId="{D4560ECF-62E6-4C26-A1E3-C4AB0D0DE258}">
      <dsp:nvSpPr>
        <dsp:cNvPr id="0" name=""/>
        <dsp:cNvSpPr/>
      </dsp:nvSpPr>
      <dsp:spPr>
        <a:xfrm>
          <a:off x="0" y="3503543"/>
          <a:ext cx="5634035" cy="1096875"/>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Our families are part of the solution</a:t>
          </a:r>
        </a:p>
      </dsp:txBody>
      <dsp:txXfrm>
        <a:off x="53545" y="3557088"/>
        <a:ext cx="5526945" cy="989785"/>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1" tIns="46476" rIns="92951" bIns="46476"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1" tIns="46476" rIns="92951" bIns="46476" rtlCol="0"/>
          <a:lstStyle>
            <a:lvl1pPr algn="r">
              <a:defRPr sz="1200"/>
            </a:lvl1pPr>
          </a:lstStyle>
          <a:p>
            <a:fld id="{255CDC2C-9231-4BF4-90EF-60981F1AD2A4}" type="datetimeFigureOut">
              <a:rPr lang="en-US" smtClean="0"/>
              <a:t>3/10/2021</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1" tIns="46476" rIns="92951" bIns="46476"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1" tIns="46476" rIns="92951" bIns="46476" rtlCol="0" anchor="b"/>
          <a:lstStyle>
            <a:lvl1pPr algn="r">
              <a:defRPr sz="1200"/>
            </a:lvl1pPr>
          </a:lstStyle>
          <a:p>
            <a:fld id="{38F4172B-D4DE-444E-ADEB-952CB025955E}" type="slidenum">
              <a:rPr lang="en-US" smtClean="0"/>
              <a:t>‹#›</a:t>
            </a:fld>
            <a:endParaRPr lang="en-US"/>
          </a:p>
        </p:txBody>
      </p:sp>
    </p:spTree>
    <p:extLst>
      <p:ext uri="{BB962C8B-B14F-4D97-AF65-F5344CB8AC3E}">
        <p14:creationId xmlns:p14="http://schemas.microsoft.com/office/powerpoint/2010/main" val="3212775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1" tIns="46476" rIns="92951" bIns="46476" rtlCol="0"/>
          <a:lstStyle>
            <a:lvl1pPr algn="l">
              <a:defRPr sz="1200"/>
            </a:lvl1pPr>
          </a:lstStyle>
          <a:p>
            <a:endParaRPr lang="en-US" dirty="0"/>
          </a:p>
        </p:txBody>
      </p:sp>
      <p:sp>
        <p:nvSpPr>
          <p:cNvPr id="3" name="Date Placeholder 2"/>
          <p:cNvSpPr>
            <a:spLocks noGrp="1"/>
          </p:cNvSpPr>
          <p:nvPr>
            <p:ph type="dt" idx="1"/>
          </p:nvPr>
        </p:nvSpPr>
        <p:spPr>
          <a:xfrm>
            <a:off x="3956550" y="0"/>
            <a:ext cx="3026833" cy="465797"/>
          </a:xfrm>
          <a:prstGeom prst="rect">
            <a:avLst/>
          </a:prstGeom>
        </p:spPr>
        <p:txBody>
          <a:bodyPr vert="horz" lIns="92951" tIns="46476" rIns="92951" bIns="46476" rtlCol="0"/>
          <a:lstStyle>
            <a:lvl1pPr algn="r">
              <a:defRPr sz="1200"/>
            </a:lvl1pPr>
          </a:lstStyle>
          <a:p>
            <a:fld id="{7367D65B-9960-471F-82B9-A3B9A667A0E5}" type="datetimeFigureOut">
              <a:rPr lang="en-US" smtClean="0"/>
              <a:t>3/10/2021</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1" tIns="46476" rIns="92951" bIns="46476" rtlCol="0" anchor="ctr"/>
          <a:lstStyle/>
          <a:p>
            <a:endParaRPr lang="en-US" dirty="0"/>
          </a:p>
        </p:txBody>
      </p:sp>
      <p:sp>
        <p:nvSpPr>
          <p:cNvPr id="5" name="Notes Placeholder 4"/>
          <p:cNvSpPr>
            <a:spLocks noGrp="1"/>
          </p:cNvSpPr>
          <p:nvPr>
            <p:ph type="body" sz="quarter" idx="3"/>
          </p:nvPr>
        </p:nvSpPr>
        <p:spPr>
          <a:xfrm>
            <a:off x="698500" y="4467782"/>
            <a:ext cx="5588000" cy="3655457"/>
          </a:xfrm>
          <a:prstGeom prst="rect">
            <a:avLst/>
          </a:prstGeom>
        </p:spPr>
        <p:txBody>
          <a:bodyPr vert="horz" lIns="92951" tIns="46476" rIns="92951" bIns="4647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1" tIns="46476" rIns="92951" bIns="464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1" tIns="46476" rIns="92951" bIns="46476" rtlCol="0" anchor="b"/>
          <a:lstStyle>
            <a:lvl1pPr algn="r">
              <a:defRPr sz="1200"/>
            </a:lvl1pPr>
          </a:lstStyle>
          <a:p>
            <a:fld id="{70869955-82FA-4A69-896A-B23D4A4B1A2A}" type="slidenum">
              <a:rPr lang="en-US" smtClean="0"/>
              <a:t>‹#›</a:t>
            </a:fld>
            <a:endParaRPr lang="en-US" dirty="0"/>
          </a:p>
        </p:txBody>
      </p:sp>
    </p:spTree>
    <p:extLst>
      <p:ext uri="{BB962C8B-B14F-4D97-AF65-F5344CB8AC3E}">
        <p14:creationId xmlns:p14="http://schemas.microsoft.com/office/powerpoint/2010/main" val="2861074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 Poll – how does this align with what educators </a:t>
            </a:r>
          </a:p>
        </p:txBody>
      </p:sp>
      <p:sp>
        <p:nvSpPr>
          <p:cNvPr id="4" name="Slide Number Placeholder 3"/>
          <p:cNvSpPr>
            <a:spLocks noGrp="1"/>
          </p:cNvSpPr>
          <p:nvPr>
            <p:ph type="sldNum" sz="quarter" idx="5"/>
          </p:nvPr>
        </p:nvSpPr>
        <p:spPr/>
        <p:txBody>
          <a:bodyPr/>
          <a:lstStyle/>
          <a:p>
            <a:fld id="{4CD43391-5C40-405E-8C71-926F42FF0C76}" type="slidenum">
              <a:rPr lang="en-US" smtClean="0"/>
              <a:t>1</a:t>
            </a:fld>
            <a:endParaRPr lang="en-US" dirty="0"/>
          </a:p>
        </p:txBody>
      </p:sp>
    </p:spTree>
    <p:extLst>
      <p:ext uri="{BB962C8B-B14F-4D97-AF65-F5344CB8AC3E}">
        <p14:creationId xmlns:p14="http://schemas.microsoft.com/office/powerpoint/2010/main" val="410586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CD43391-5C40-405E-8C71-926F42FF0C76}" type="slidenum">
              <a:rPr lang="en-US" smtClean="0"/>
              <a:t>2</a:t>
            </a:fld>
            <a:endParaRPr lang="en-US"/>
          </a:p>
        </p:txBody>
      </p:sp>
    </p:spTree>
    <p:extLst>
      <p:ext uri="{BB962C8B-B14F-4D97-AF65-F5344CB8AC3E}">
        <p14:creationId xmlns:p14="http://schemas.microsoft.com/office/powerpoint/2010/main" val="2192647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Negative Deficit Based Even if these concerns stem from our caring and concern, a focus on families’ shortfalls can blind us to their strengths. Believing that our students need t be saved from their culture, their communities, or their families runs counter to building relationships with families and respecting the valuable knowledge that they bring to the learning taking place in our schools.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Positive Strength Based </a:t>
            </a:r>
            <a:r>
              <a:rPr lang="en-US" sz="1200" b="0" i="0" u="none" strike="noStrike" dirty="0">
                <a:solidFill>
                  <a:srgbClr val="464646"/>
                </a:solidFill>
                <a:effectLst/>
                <a:latin typeface="Calibri" panose="020F0502020204030204" pitchFamily="34" charset="0"/>
              </a:rPr>
              <a:t>Dr. Mapp uses the analogy of a toolkit.  Everyone has a toolkit, but our tools are different. The tools we may have as educators are different from the tools of our families,, but by sharing them we cultivate a wonderful system of support for the children. Seeing the value of everyone's tools – their skills and knowledge – is what it means to have a strength- based mindset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70869955-82FA-4A69-896A-B23D4A4B1A2A}" type="slidenum">
              <a:rPr lang="en-US" smtClean="0"/>
              <a:t>3</a:t>
            </a:fld>
            <a:endParaRPr lang="en-US" dirty="0"/>
          </a:p>
        </p:txBody>
      </p:sp>
    </p:spTree>
    <p:extLst>
      <p:ext uri="{BB962C8B-B14F-4D97-AF65-F5344CB8AC3E}">
        <p14:creationId xmlns:p14="http://schemas.microsoft.com/office/powerpoint/2010/main" val="4074038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 Mapp suggest this exercise as a way of examining implicit biases and assumptions that we may have about families in our schools.  We often use deficit-based lens versus a strength-based lens as it relates to family and communities. For this activity, make a list of the positive characteristics that describe our families.. Use the categories to make a list of the strengths and different types of knowledge and abilities that your families have. Use only asset-based language- do not use any negative phrases or words. </a:t>
            </a:r>
          </a:p>
        </p:txBody>
      </p:sp>
      <p:sp>
        <p:nvSpPr>
          <p:cNvPr id="4" name="Slide Number Placeholder 3"/>
          <p:cNvSpPr>
            <a:spLocks noGrp="1"/>
          </p:cNvSpPr>
          <p:nvPr>
            <p:ph type="sldNum" sz="quarter" idx="5"/>
          </p:nvPr>
        </p:nvSpPr>
        <p:spPr/>
        <p:txBody>
          <a:bodyPr/>
          <a:lstStyle/>
          <a:p>
            <a:fld id="{4CD43391-5C40-405E-8C71-926F42FF0C76}" type="slidenum">
              <a:rPr lang="en-US" smtClean="0"/>
              <a:t>4</a:t>
            </a:fld>
            <a:endParaRPr lang="en-US"/>
          </a:p>
        </p:txBody>
      </p:sp>
    </p:spTree>
    <p:extLst>
      <p:ext uri="{BB962C8B-B14F-4D97-AF65-F5344CB8AC3E}">
        <p14:creationId xmlns:p14="http://schemas.microsoft.com/office/powerpoint/2010/main" val="363315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Black" panose="020B0A040201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955504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111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1052" y="5927110"/>
            <a:ext cx="2743200" cy="365125"/>
          </a:xfrm>
          <a:prstGeom prst="rect">
            <a:avLst/>
          </a:prstGeom>
        </p:spPr>
        <p:txBody>
          <a:bodyPr/>
          <a:lstStyle/>
          <a:p>
            <a:fld id="{68DD5417-7B45-48F5-8021-C9BC19BBE014}" type="datetimeFigureOut">
              <a:rPr lang="en-US" smtClean="0"/>
              <a:t>3/10/2021</a:t>
            </a:fld>
            <a:endParaRPr lang="en-US" dirty="0"/>
          </a:p>
        </p:txBody>
      </p:sp>
      <p:sp>
        <p:nvSpPr>
          <p:cNvPr id="5" name="Footer Placeholder 4"/>
          <p:cNvSpPr>
            <a:spLocks noGrp="1"/>
          </p:cNvSpPr>
          <p:nvPr>
            <p:ph type="ftr" sz="quarter" idx="11"/>
          </p:nvPr>
        </p:nvSpPr>
        <p:spPr>
          <a:xfrm>
            <a:off x="3969774" y="5901531"/>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87E47D82-59BF-41C0-BA3A-2C6F9CC0B37A}" type="slidenum">
              <a:rPr lang="en-US" smtClean="0"/>
              <a:t>‹#›</a:t>
            </a:fld>
            <a:endParaRPr lang="en-US" dirty="0"/>
          </a:p>
        </p:txBody>
      </p:sp>
    </p:spTree>
    <p:extLst>
      <p:ext uri="{BB962C8B-B14F-4D97-AF65-F5344CB8AC3E}">
        <p14:creationId xmlns:p14="http://schemas.microsoft.com/office/powerpoint/2010/main" val="157015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lgn="l" defTabSz="914400" rtl="0" eaLnBrk="1" latinLnBrk="0" hangingPunct="1">
              <a:lnSpc>
                <a:spcPct val="90000"/>
              </a:lnSpc>
              <a:spcBef>
                <a:spcPct val="0"/>
              </a:spcBef>
              <a:buNone/>
              <a:defRPr lang="en-US" sz="4800" b="1" kern="1200" dirty="0">
                <a:solidFill>
                  <a:srgbClr val="0084A9"/>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71052" y="5927110"/>
            <a:ext cx="2743200" cy="365125"/>
          </a:xfrm>
          <a:prstGeom prst="rect">
            <a:avLst/>
          </a:prstGeom>
        </p:spPr>
        <p:txBody>
          <a:bodyPr/>
          <a:lstStyle/>
          <a:p>
            <a:fld id="{68DD5417-7B45-48F5-8021-C9BC19BBE014}" type="datetimeFigureOut">
              <a:rPr lang="en-US" smtClean="0"/>
              <a:t>3/10/2021</a:t>
            </a:fld>
            <a:endParaRPr lang="en-US" dirty="0"/>
          </a:p>
        </p:txBody>
      </p:sp>
      <p:sp>
        <p:nvSpPr>
          <p:cNvPr id="5" name="Footer Placeholder 4"/>
          <p:cNvSpPr>
            <a:spLocks noGrp="1"/>
          </p:cNvSpPr>
          <p:nvPr>
            <p:ph type="ftr" sz="quarter" idx="11"/>
          </p:nvPr>
        </p:nvSpPr>
        <p:spPr>
          <a:xfrm>
            <a:off x="3969774" y="5901531"/>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87E47D82-59BF-41C0-BA3A-2C6F9CC0B37A}" type="slidenum">
              <a:rPr lang="en-US" smtClean="0"/>
              <a:t>‹#›</a:t>
            </a:fld>
            <a:endParaRPr lang="en-US" dirty="0"/>
          </a:p>
        </p:txBody>
      </p:sp>
    </p:spTree>
    <p:extLst>
      <p:ext uri="{BB962C8B-B14F-4D97-AF65-F5344CB8AC3E}">
        <p14:creationId xmlns:p14="http://schemas.microsoft.com/office/powerpoint/2010/main" val="226766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71052" y="5927110"/>
            <a:ext cx="2743200" cy="365125"/>
          </a:xfrm>
          <a:prstGeom prst="rect">
            <a:avLst/>
          </a:prstGeom>
        </p:spPr>
        <p:txBody>
          <a:bodyPr/>
          <a:lstStyle/>
          <a:p>
            <a:fld id="{68DD5417-7B45-48F5-8021-C9BC19BBE014}" type="datetimeFigureOut">
              <a:rPr lang="en-US" smtClean="0"/>
              <a:t>3/10/2021</a:t>
            </a:fld>
            <a:endParaRPr lang="en-US" dirty="0"/>
          </a:p>
        </p:txBody>
      </p:sp>
      <p:sp>
        <p:nvSpPr>
          <p:cNvPr id="6" name="Footer Placeholder 5"/>
          <p:cNvSpPr>
            <a:spLocks noGrp="1"/>
          </p:cNvSpPr>
          <p:nvPr>
            <p:ph type="ftr" sz="quarter" idx="11"/>
          </p:nvPr>
        </p:nvSpPr>
        <p:spPr>
          <a:xfrm>
            <a:off x="3969774" y="5901531"/>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87E47D82-59BF-41C0-BA3A-2C6F9CC0B37A}" type="slidenum">
              <a:rPr lang="en-US" smtClean="0"/>
              <a:t>‹#›</a:t>
            </a:fld>
            <a:endParaRPr lang="en-US" dirty="0"/>
          </a:p>
        </p:txBody>
      </p:sp>
    </p:spTree>
    <p:extLst>
      <p:ext uri="{BB962C8B-B14F-4D97-AF65-F5344CB8AC3E}">
        <p14:creationId xmlns:p14="http://schemas.microsoft.com/office/powerpoint/2010/main" val="144251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018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577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192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3311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71052" y="5927110"/>
            <a:ext cx="2743200" cy="365125"/>
          </a:xfrm>
          <a:prstGeom prst="rect">
            <a:avLst/>
          </a:prstGeom>
        </p:spPr>
        <p:txBody>
          <a:bodyPr/>
          <a:lstStyle/>
          <a:p>
            <a:fld id="{68DD5417-7B45-48F5-8021-C9BC19BBE014}" type="datetimeFigureOut">
              <a:rPr lang="en-US" smtClean="0"/>
              <a:t>3/10/2021</a:t>
            </a:fld>
            <a:endParaRPr lang="en-US" dirty="0"/>
          </a:p>
        </p:txBody>
      </p:sp>
      <p:sp>
        <p:nvSpPr>
          <p:cNvPr id="6" name="Footer Placeholder 5"/>
          <p:cNvSpPr>
            <a:spLocks noGrp="1"/>
          </p:cNvSpPr>
          <p:nvPr>
            <p:ph type="ftr" sz="quarter" idx="11"/>
          </p:nvPr>
        </p:nvSpPr>
        <p:spPr>
          <a:xfrm>
            <a:off x="3969774" y="5901531"/>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87E47D82-59BF-41C0-BA3A-2C6F9CC0B37A}" type="slidenum">
              <a:rPr lang="en-US" smtClean="0"/>
              <a:t>‹#›</a:t>
            </a:fld>
            <a:endParaRPr lang="en-US" dirty="0"/>
          </a:p>
        </p:txBody>
      </p:sp>
    </p:spTree>
    <p:extLst>
      <p:ext uri="{BB962C8B-B14F-4D97-AF65-F5344CB8AC3E}">
        <p14:creationId xmlns:p14="http://schemas.microsoft.com/office/powerpoint/2010/main" val="16483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922607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448800" y="617696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47D82-59BF-41C0-BA3A-2C6F9CC0B37A}" type="slidenum">
              <a:rPr lang="en-US" smtClean="0"/>
              <a:t>‹#›</a:t>
            </a:fld>
            <a:endParaRPr lang="en-US" dirty="0"/>
          </a:p>
        </p:txBody>
      </p:sp>
      <p:sp>
        <p:nvSpPr>
          <p:cNvPr id="7" name="Rectangle 6"/>
          <p:cNvSpPr/>
          <p:nvPr userDrawn="1"/>
        </p:nvSpPr>
        <p:spPr>
          <a:xfrm>
            <a:off x="0" y="0"/>
            <a:ext cx="12192000" cy="365125"/>
          </a:xfrm>
          <a:prstGeom prst="rect">
            <a:avLst/>
          </a:prstGeom>
          <a:solidFill>
            <a:srgbClr val="0084A9"/>
          </a:solidFill>
          <a:ln>
            <a:solidFill>
              <a:srgbClr val="0084A9"/>
            </a:solidFill>
          </a:ln>
          <a:effectLst>
            <a:outerShdw blurRad="50800" dist="50800" dir="5400000" algn="ctr" rotWithShape="0">
              <a:srgbClr val="000000">
                <a:alpha val="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420384"/>
            <a:ext cx="12192000" cy="132507"/>
          </a:xfrm>
          <a:prstGeom prst="rect">
            <a:avLst/>
          </a:prstGeom>
          <a:solidFill>
            <a:srgbClr val="6CB33F"/>
          </a:solidFill>
          <a:ln>
            <a:noFill/>
          </a:ln>
          <a:effectLst>
            <a:outerShdw blurRad="50800" dist="50800" dir="5400000" algn="ctr" rotWithShape="0">
              <a:srgbClr val="000000">
                <a:alpha val="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6499123"/>
            <a:ext cx="12192000" cy="358877"/>
          </a:xfrm>
          <a:prstGeom prst="rect">
            <a:avLst/>
          </a:pr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03701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b="1" kern="1200">
          <a:solidFill>
            <a:srgbClr val="0084A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6464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6464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6464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6464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k12.wa.us/student-success/access-opportunity-education/migrant-and-bilingual-education/funds-knowledge-and-home-visits-toolkit/funds-knowledg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708791-DAEC-4DFC-BAC3-7646F036ABB2}"/>
              </a:ext>
            </a:extLst>
          </p:cNvPr>
          <p:cNvSpPr>
            <a:spLocks noGrp="1"/>
          </p:cNvSpPr>
          <p:nvPr>
            <p:ph type="title"/>
          </p:nvPr>
        </p:nvSpPr>
        <p:spPr>
          <a:xfrm>
            <a:off x="594360" y="637125"/>
            <a:ext cx="3802276" cy="5256371"/>
          </a:xfrm>
        </p:spPr>
        <p:txBody>
          <a:bodyPr vert="horz" lIns="91440" tIns="45720" rIns="91440" bIns="45720" rtlCol="0">
            <a:normAutofit/>
          </a:bodyPr>
          <a:lstStyle/>
          <a:p>
            <a:r>
              <a:rPr lang="en-US" sz="4800" dirty="0">
                <a:latin typeface="+mj-lt"/>
                <a:cs typeface="+mj-cs"/>
              </a:rPr>
              <a:t>Four Core Beliefs of Family Engagement</a:t>
            </a:r>
          </a:p>
        </p:txBody>
      </p:sp>
      <p:graphicFrame>
        <p:nvGraphicFramePr>
          <p:cNvPr id="5" name="Content Placeholder 2">
            <a:extLst>
              <a:ext uri="{FF2B5EF4-FFF2-40B4-BE49-F238E27FC236}">
                <a16:creationId xmlns:a16="http://schemas.microsoft.com/office/drawing/2014/main" id="{334A69AA-B5C2-4548-8371-DDB48D05DF1C}"/>
              </a:ext>
            </a:extLst>
          </p:cNvPr>
          <p:cNvGraphicFramePr>
            <a:graphicFrameLocks noGrp="1"/>
          </p:cNvGraphicFramePr>
          <p:nvPr>
            <p:ph idx="1"/>
            <p:extLst>
              <p:ext uri="{D42A27DB-BD31-4B8C-83A1-F6EECF244321}">
                <p14:modId xmlns:p14="http://schemas.microsoft.com/office/powerpoint/2010/main" val="1093507806"/>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8">
            <a:extLst>
              <a:ext uri="{FF2B5EF4-FFF2-40B4-BE49-F238E27FC236}">
                <a16:creationId xmlns:a16="http://schemas.microsoft.com/office/drawing/2014/main" id="{AE7EABF2-BBD7-42C4-A236-34B52FD48E8B}"/>
              </a:ext>
            </a:extLst>
          </p:cNvPr>
          <p:cNvSpPr>
            <a:spLocks noGrp="1"/>
          </p:cNvSpPr>
          <p:nvPr>
            <p:ph type="ftr" sz="quarter" idx="11"/>
          </p:nvPr>
        </p:nvSpPr>
        <p:spPr>
          <a:xfrm>
            <a:off x="606669" y="6286500"/>
            <a:ext cx="10500884" cy="350135"/>
          </a:xfrm>
        </p:spPr>
        <p:txBody>
          <a:bodyPr/>
          <a:lstStyle/>
          <a:p>
            <a:r>
              <a:rPr lang="en-US" sz="1100" dirty="0"/>
              <a:t>Courtesy of Powerful Partnerships A Teacher's Guide to Engaging Families for Student Success - Karen L Mapp, Ilene Carver and Jessica Lander</a:t>
            </a:r>
          </a:p>
        </p:txBody>
      </p:sp>
    </p:spTree>
    <p:extLst>
      <p:ext uri="{BB962C8B-B14F-4D97-AF65-F5344CB8AC3E}">
        <p14:creationId xmlns:p14="http://schemas.microsoft.com/office/powerpoint/2010/main" val="114286338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81B6B6-43A6-4C67-9EBC-AD54D21247F4}"/>
              </a:ext>
            </a:extLst>
          </p:cNvPr>
          <p:cNvSpPr>
            <a:spLocks noGrp="1"/>
          </p:cNvSpPr>
          <p:nvPr>
            <p:ph type="title"/>
          </p:nvPr>
        </p:nvSpPr>
        <p:spPr>
          <a:xfrm>
            <a:off x="1288064" y="1284731"/>
            <a:ext cx="9637776" cy="1430696"/>
          </a:xfrm>
        </p:spPr>
        <p:txBody>
          <a:bodyPr>
            <a:normAutofit/>
          </a:bodyPr>
          <a:lstStyle/>
          <a:p>
            <a:r>
              <a:rPr lang="en-US" dirty="0"/>
              <a:t>All Families Have the Capacity to Support Their Children’s Learning</a:t>
            </a:r>
          </a:p>
        </p:txBody>
      </p:sp>
      <p:sp>
        <p:nvSpPr>
          <p:cNvPr id="3" name="Content Placeholder 2">
            <a:extLst>
              <a:ext uri="{FF2B5EF4-FFF2-40B4-BE49-F238E27FC236}">
                <a16:creationId xmlns:a16="http://schemas.microsoft.com/office/drawing/2014/main" id="{7A26DC63-5449-4F0F-B512-BA9378E12763}"/>
              </a:ext>
            </a:extLst>
          </p:cNvPr>
          <p:cNvSpPr>
            <a:spLocks noGrp="1"/>
          </p:cNvSpPr>
          <p:nvPr>
            <p:ph idx="1"/>
          </p:nvPr>
        </p:nvSpPr>
        <p:spPr>
          <a:xfrm>
            <a:off x="1288064" y="2853879"/>
            <a:ext cx="9637776" cy="2714771"/>
          </a:xfrm>
        </p:spPr>
        <p:txBody>
          <a:bodyPr>
            <a:normAutofit/>
          </a:bodyPr>
          <a:lstStyle/>
          <a:p>
            <a:pPr marL="0" indent="0">
              <a:buNone/>
            </a:pPr>
            <a:r>
              <a:rPr lang="en-US" sz="2000"/>
              <a:t>As a teacher (support staff, administrator, para,) you have to believe that no matter your families’ race, ethnicity, socioeconomic background and circumstances, home language, and education background, </a:t>
            </a:r>
            <a:r>
              <a:rPr lang="en-US" sz="2000" i="1"/>
              <a:t>that they can, especially with your willing support</a:t>
            </a:r>
            <a:r>
              <a:rPr lang="en-US" sz="2000"/>
              <a:t>, </a:t>
            </a:r>
            <a:r>
              <a:rPr lang="en-US" sz="2000" b="1"/>
              <a:t>enhance their already existing ability </a:t>
            </a:r>
            <a:r>
              <a:rPr lang="en-US" sz="2000"/>
              <a:t>to encourage and foster children’s learning – Dr. Karen Mapp</a:t>
            </a:r>
          </a:p>
        </p:txBody>
      </p:sp>
      <p:sp>
        <p:nvSpPr>
          <p:cNvPr id="7" name="Footer Placeholder 8">
            <a:extLst>
              <a:ext uri="{FF2B5EF4-FFF2-40B4-BE49-F238E27FC236}">
                <a16:creationId xmlns:a16="http://schemas.microsoft.com/office/drawing/2014/main" id="{635D9424-F897-495F-AD0D-F491ECC6966A}"/>
              </a:ext>
            </a:extLst>
          </p:cNvPr>
          <p:cNvSpPr>
            <a:spLocks noGrp="1"/>
          </p:cNvSpPr>
          <p:nvPr>
            <p:ph type="ftr" sz="quarter" idx="11"/>
          </p:nvPr>
        </p:nvSpPr>
        <p:spPr>
          <a:xfrm>
            <a:off x="1266159" y="5446644"/>
            <a:ext cx="9841393" cy="1189992"/>
          </a:xfrm>
        </p:spPr>
        <p:txBody>
          <a:bodyPr/>
          <a:lstStyle/>
          <a:p>
            <a:r>
              <a:rPr lang="en-US" sz="1100" dirty="0"/>
              <a:t>Courtesy of Powerful Partnerships A Teacher's Guide to Engaging Families for Student Success - Karen L Mapp, Ilene Carver and Jessica Lander</a:t>
            </a:r>
          </a:p>
        </p:txBody>
      </p:sp>
    </p:spTree>
    <p:extLst>
      <p:ext uri="{BB962C8B-B14F-4D97-AF65-F5344CB8AC3E}">
        <p14:creationId xmlns:p14="http://schemas.microsoft.com/office/powerpoint/2010/main" val="184568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53BC-03BC-4785-B45B-6969BED7630D}"/>
              </a:ext>
            </a:extLst>
          </p:cNvPr>
          <p:cNvSpPr>
            <a:spLocks noGrp="1"/>
          </p:cNvSpPr>
          <p:nvPr>
            <p:ph type="title"/>
          </p:nvPr>
        </p:nvSpPr>
        <p:spPr>
          <a:xfrm>
            <a:off x="119270" y="526774"/>
            <a:ext cx="11842678" cy="1163914"/>
          </a:xfrm>
        </p:spPr>
        <p:txBody>
          <a:bodyPr>
            <a:normAutofit fontScale="90000"/>
          </a:bodyPr>
          <a:lstStyle/>
          <a:p>
            <a:r>
              <a:rPr lang="en-US" sz="4000" dirty="0"/>
              <a:t>How do we see the families of the children at school</a:t>
            </a:r>
            <a:r>
              <a:rPr lang="en-US" dirty="0"/>
              <a:t>?</a:t>
            </a:r>
          </a:p>
        </p:txBody>
      </p:sp>
      <p:graphicFrame>
        <p:nvGraphicFramePr>
          <p:cNvPr id="4" name="Content Placeholder 2">
            <a:extLst>
              <a:ext uri="{FF2B5EF4-FFF2-40B4-BE49-F238E27FC236}">
                <a16:creationId xmlns:a16="http://schemas.microsoft.com/office/drawing/2014/main" id="{0B27E2A3-ACEE-495D-9F87-35023E84C2A1}"/>
              </a:ext>
            </a:extLst>
          </p:cNvPr>
          <p:cNvGraphicFramePr>
            <a:graphicFrameLocks/>
          </p:cNvGraphicFramePr>
          <p:nvPr>
            <p:extLst>
              <p:ext uri="{D42A27DB-BD31-4B8C-83A1-F6EECF244321}">
                <p14:modId xmlns:p14="http://schemas.microsoft.com/office/powerpoint/2010/main" val="3423536826"/>
              </p:ext>
            </p:extLst>
          </p:nvPr>
        </p:nvGraphicFramePr>
        <p:xfrm>
          <a:off x="230051" y="1690688"/>
          <a:ext cx="5634036" cy="4640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2">
            <a:extLst>
              <a:ext uri="{FF2B5EF4-FFF2-40B4-BE49-F238E27FC236}">
                <a16:creationId xmlns:a16="http://schemas.microsoft.com/office/drawing/2014/main" id="{CDAB1047-2B82-4838-A830-C735BA4050AB}"/>
              </a:ext>
            </a:extLst>
          </p:cNvPr>
          <p:cNvGraphicFramePr>
            <a:graphicFrameLocks/>
          </p:cNvGraphicFramePr>
          <p:nvPr>
            <p:extLst>
              <p:ext uri="{D42A27DB-BD31-4B8C-83A1-F6EECF244321}">
                <p14:modId xmlns:p14="http://schemas.microsoft.com/office/powerpoint/2010/main" val="2856430909"/>
              </p:ext>
            </p:extLst>
          </p:nvPr>
        </p:nvGraphicFramePr>
        <p:xfrm>
          <a:off x="6327913" y="1681787"/>
          <a:ext cx="5634035" cy="464053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 name="Footer Placeholder 8">
            <a:extLst>
              <a:ext uri="{FF2B5EF4-FFF2-40B4-BE49-F238E27FC236}">
                <a16:creationId xmlns:a16="http://schemas.microsoft.com/office/drawing/2014/main" id="{2629F4F1-A7F8-4F28-9C6E-34FD5AE4460F}"/>
              </a:ext>
            </a:extLst>
          </p:cNvPr>
          <p:cNvSpPr>
            <a:spLocks noGrp="1"/>
          </p:cNvSpPr>
          <p:nvPr>
            <p:ph type="ftr" sz="quarter" idx="11"/>
          </p:nvPr>
        </p:nvSpPr>
        <p:spPr>
          <a:xfrm>
            <a:off x="606669" y="6286500"/>
            <a:ext cx="10500884" cy="350135"/>
          </a:xfrm>
        </p:spPr>
        <p:txBody>
          <a:bodyPr/>
          <a:lstStyle/>
          <a:p>
            <a:r>
              <a:rPr lang="en-US" sz="1100" dirty="0"/>
              <a:t>Courtesy of Powerful Partnerships A Teacher's Guide to Engaging Families for Student Success - Karen L Mapp, Ilene Carver and Jessica Lander</a:t>
            </a:r>
          </a:p>
        </p:txBody>
      </p:sp>
    </p:spTree>
    <p:extLst>
      <p:ext uri="{BB962C8B-B14F-4D97-AF65-F5344CB8AC3E}">
        <p14:creationId xmlns:p14="http://schemas.microsoft.com/office/powerpoint/2010/main" val="112672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75C1C2-6F54-464F-87BB-114E3EB72A80}"/>
              </a:ext>
            </a:extLst>
          </p:cNvPr>
          <p:cNvSpPr>
            <a:spLocks noGrp="1"/>
          </p:cNvSpPr>
          <p:nvPr>
            <p:ph type="title"/>
          </p:nvPr>
        </p:nvSpPr>
        <p:spPr>
          <a:xfrm>
            <a:off x="234179" y="963507"/>
            <a:ext cx="4098383" cy="4930986"/>
          </a:xfrm>
        </p:spPr>
        <p:txBody>
          <a:bodyPr vert="horz" lIns="91440" tIns="45720" rIns="91440" bIns="45720" rtlCol="0" anchor="ctr">
            <a:normAutofit/>
          </a:bodyPr>
          <a:lstStyle/>
          <a:p>
            <a:pPr algn="r"/>
            <a:r>
              <a:rPr lang="en-US" kern="1200" dirty="0">
                <a:solidFill>
                  <a:schemeClr val="accent1"/>
                </a:solidFill>
                <a:latin typeface="+mj-lt"/>
                <a:ea typeface="+mj-ea"/>
                <a:cs typeface="+mj-cs"/>
              </a:rPr>
              <a:t>A Strategy to use with our Teams</a:t>
            </a: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E0B4D84-0E3F-4232-9136-CA74431FA2AC}"/>
              </a:ext>
            </a:extLst>
          </p:cNvPr>
          <p:cNvSpPr>
            <a:spLocks noGrp="1"/>
          </p:cNvSpPr>
          <p:nvPr>
            <p:ph idx="1"/>
          </p:nvPr>
        </p:nvSpPr>
        <p:spPr>
          <a:xfrm>
            <a:off x="5102860" y="1012614"/>
            <a:ext cx="6250940" cy="3269825"/>
          </a:xfrm>
        </p:spPr>
        <p:txBody>
          <a:bodyPr vert="horz" lIns="91440" tIns="45720" rIns="91440" bIns="45720" rtlCol="0" anchor="b">
            <a:normAutofit fontScale="92500" lnSpcReduction="10000"/>
          </a:bodyPr>
          <a:lstStyle/>
          <a:p>
            <a:pPr marL="0" indent="0" algn="ctr">
              <a:buNone/>
            </a:pPr>
            <a:r>
              <a:rPr lang="en-US" sz="3200" b="1" dirty="0">
                <a:solidFill>
                  <a:schemeClr val="tx1"/>
                </a:solidFill>
              </a:rPr>
              <a:t>Categories of Strength</a:t>
            </a:r>
          </a:p>
          <a:p>
            <a:pPr lvl="1">
              <a:buFont typeface="Wingdings" panose="05000000000000000000" pitchFamily="2" charset="2"/>
              <a:buChar char="q"/>
            </a:pPr>
            <a:r>
              <a:rPr lang="en-US" sz="2800" dirty="0">
                <a:solidFill>
                  <a:schemeClr val="tx1"/>
                </a:solidFill>
              </a:rPr>
              <a:t>Race and Ethnic Diversity</a:t>
            </a:r>
          </a:p>
          <a:p>
            <a:pPr lvl="1">
              <a:buFont typeface="Wingdings" panose="05000000000000000000" pitchFamily="2" charset="2"/>
              <a:buChar char="q"/>
            </a:pPr>
            <a:r>
              <a:rPr lang="en-US" sz="2800" dirty="0">
                <a:solidFill>
                  <a:schemeClr val="tx1"/>
                </a:solidFill>
              </a:rPr>
              <a:t>Socioeconomic Diversity</a:t>
            </a:r>
          </a:p>
          <a:p>
            <a:pPr lvl="1">
              <a:buFont typeface="Wingdings" panose="05000000000000000000" pitchFamily="2" charset="2"/>
              <a:buChar char="q"/>
            </a:pPr>
            <a:r>
              <a:rPr lang="en-US" sz="2800" dirty="0">
                <a:solidFill>
                  <a:schemeClr val="tx1"/>
                </a:solidFill>
              </a:rPr>
              <a:t>Occupational Diversity</a:t>
            </a:r>
          </a:p>
          <a:p>
            <a:pPr lvl="1">
              <a:buFont typeface="Wingdings" panose="05000000000000000000" pitchFamily="2" charset="2"/>
              <a:buChar char="q"/>
            </a:pPr>
            <a:r>
              <a:rPr lang="en-US" sz="2800" dirty="0">
                <a:solidFill>
                  <a:schemeClr val="tx1"/>
                </a:solidFill>
              </a:rPr>
              <a:t>Educational Diversity</a:t>
            </a:r>
          </a:p>
          <a:p>
            <a:pPr lvl="1">
              <a:buFont typeface="Wingdings" panose="05000000000000000000" pitchFamily="2" charset="2"/>
              <a:buChar char="q"/>
            </a:pPr>
            <a:r>
              <a:rPr lang="en-US" sz="2800" dirty="0">
                <a:solidFill>
                  <a:schemeClr val="tx1"/>
                </a:solidFill>
              </a:rPr>
              <a:t>Religious Diversity</a:t>
            </a:r>
          </a:p>
          <a:p>
            <a:pPr lvl="1">
              <a:buFont typeface="Wingdings" panose="05000000000000000000" pitchFamily="2" charset="2"/>
              <a:buChar char="q"/>
            </a:pPr>
            <a:r>
              <a:rPr lang="en-US" sz="2800" dirty="0">
                <a:solidFill>
                  <a:schemeClr val="tx1"/>
                </a:solidFill>
              </a:rPr>
              <a:t>Political Diversity</a:t>
            </a:r>
          </a:p>
          <a:p>
            <a:pPr lvl="1">
              <a:buFont typeface="Wingdings" panose="05000000000000000000" pitchFamily="2" charset="2"/>
              <a:buChar char="q"/>
            </a:pPr>
            <a:r>
              <a:rPr lang="en-US" sz="2800" dirty="0">
                <a:solidFill>
                  <a:schemeClr val="tx1"/>
                </a:solidFill>
              </a:rPr>
              <a:t>Linguistic Diversity</a:t>
            </a:r>
          </a:p>
          <a:p>
            <a:pPr marL="0"/>
            <a:endParaRPr lang="en-US" sz="1600" dirty="0">
              <a:solidFill>
                <a:schemeClr val="tx1"/>
              </a:solidFill>
            </a:endParaRPr>
          </a:p>
        </p:txBody>
      </p:sp>
      <p:sp>
        <p:nvSpPr>
          <p:cNvPr id="4" name="TextBox 3">
            <a:extLst>
              <a:ext uri="{FF2B5EF4-FFF2-40B4-BE49-F238E27FC236}">
                <a16:creationId xmlns:a16="http://schemas.microsoft.com/office/drawing/2014/main" id="{DA7FAD81-50CF-4788-832E-AEC50DC0456B}"/>
              </a:ext>
            </a:extLst>
          </p:cNvPr>
          <p:cNvSpPr txBox="1"/>
          <p:nvPr/>
        </p:nvSpPr>
        <p:spPr>
          <a:xfrm>
            <a:off x="5102860" y="4480889"/>
            <a:ext cx="6250940" cy="2304628"/>
          </a:xfrm>
          <a:prstGeom prst="rect">
            <a:avLst/>
          </a:prstGeom>
        </p:spPr>
        <p:txBody>
          <a:bodyPr vert="horz" lIns="91440" tIns="45720" rIns="91440" bIns="45720" rtlCol="0">
            <a:normAutofit/>
          </a:bodyPr>
          <a:lstStyle/>
          <a:p>
            <a:pPr algn="just">
              <a:lnSpc>
                <a:spcPct val="90000"/>
              </a:lnSpc>
              <a:spcAft>
                <a:spcPts val="600"/>
              </a:spcAft>
            </a:pPr>
            <a:r>
              <a:rPr lang="en-US" sz="1600" dirty="0"/>
              <a:t>Prompts:</a:t>
            </a:r>
          </a:p>
          <a:p>
            <a:pPr algn="just">
              <a:lnSpc>
                <a:spcPct val="90000"/>
              </a:lnSpc>
              <a:spcAft>
                <a:spcPts val="600"/>
              </a:spcAft>
            </a:pPr>
            <a:r>
              <a:rPr lang="en-US" sz="1600" dirty="0"/>
              <a:t>The time I have been most surprised to see this to be true was:</a:t>
            </a:r>
          </a:p>
          <a:p>
            <a:pPr algn="just">
              <a:lnSpc>
                <a:spcPct val="90000"/>
              </a:lnSpc>
              <a:spcAft>
                <a:spcPts val="600"/>
              </a:spcAft>
            </a:pPr>
            <a:r>
              <a:rPr lang="en-US" sz="1600" dirty="0"/>
              <a:t>Are you making the most of the strengths and assets your families have to offer? Why or Why not? </a:t>
            </a:r>
          </a:p>
          <a:p>
            <a:pPr algn="just">
              <a:lnSpc>
                <a:spcPct val="90000"/>
              </a:lnSpc>
              <a:spcAft>
                <a:spcPts val="600"/>
              </a:spcAft>
            </a:pPr>
            <a:r>
              <a:rPr lang="en-US" sz="1600" dirty="0"/>
              <a:t>How can you enhance the way you utilize the strengths, the tools and the assets of your families?</a:t>
            </a:r>
          </a:p>
        </p:txBody>
      </p:sp>
      <p:sp>
        <p:nvSpPr>
          <p:cNvPr id="7" name="Footer Placeholder 8">
            <a:extLst>
              <a:ext uri="{FF2B5EF4-FFF2-40B4-BE49-F238E27FC236}">
                <a16:creationId xmlns:a16="http://schemas.microsoft.com/office/drawing/2014/main" id="{52ECE7F4-715A-426D-9C44-190A66CE8A59}"/>
              </a:ext>
            </a:extLst>
          </p:cNvPr>
          <p:cNvSpPr>
            <a:spLocks noGrp="1"/>
          </p:cNvSpPr>
          <p:nvPr>
            <p:ph type="ftr" sz="quarter" idx="11"/>
          </p:nvPr>
        </p:nvSpPr>
        <p:spPr>
          <a:xfrm>
            <a:off x="606669" y="6286500"/>
            <a:ext cx="10500884" cy="350135"/>
          </a:xfrm>
        </p:spPr>
        <p:txBody>
          <a:bodyPr/>
          <a:lstStyle/>
          <a:p>
            <a:r>
              <a:rPr lang="en-US" sz="1100" dirty="0"/>
              <a:t>Courtesy of Powerful Partnerships A Teacher's Guide to Engaging Families for Student Success - Karen L Mapp, Ilene Carver and Jessica Lander</a:t>
            </a:r>
          </a:p>
        </p:txBody>
      </p:sp>
    </p:spTree>
    <p:extLst>
      <p:ext uri="{BB962C8B-B14F-4D97-AF65-F5344CB8AC3E}">
        <p14:creationId xmlns:p14="http://schemas.microsoft.com/office/powerpoint/2010/main" val="439416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0529EA4-EE6C-4091-ABF5-8E7B04E5F61D}"/>
              </a:ext>
            </a:extLst>
          </p:cNvPr>
          <p:cNvSpPr>
            <a:spLocks noGrp="1"/>
          </p:cNvSpPr>
          <p:nvPr>
            <p:ph type="title"/>
          </p:nvPr>
        </p:nvSpPr>
        <p:spPr>
          <a:xfrm>
            <a:off x="1288060" y="1369938"/>
            <a:ext cx="3210854" cy="4114800"/>
          </a:xfrm>
        </p:spPr>
        <p:txBody>
          <a:bodyPr>
            <a:normAutofit/>
          </a:bodyPr>
          <a:lstStyle/>
          <a:p>
            <a:pPr algn="r"/>
            <a:r>
              <a:rPr lang="en-US" dirty="0"/>
              <a:t>Resources</a:t>
            </a:r>
          </a:p>
        </p:txBody>
      </p:sp>
      <p:cxnSp>
        <p:nvCxnSpPr>
          <p:cNvPr id="25" name="Straight Connector 24">
            <a:extLst>
              <a:ext uri="{FF2B5EF4-FFF2-40B4-BE49-F238E27FC236}">
                <a16:creationId xmlns:a16="http://schemas.microsoft.com/office/drawing/2014/main" id="{F492F8DF-EE34-4FC5-9FFE-76EB2E3BBA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3168614" y="3429000"/>
            <a:ext cx="32004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6333F1E-D0AD-47DB-BB28-E332A15812EE}"/>
              </a:ext>
            </a:extLst>
          </p:cNvPr>
          <p:cNvSpPr>
            <a:spLocks noGrp="1"/>
          </p:cNvSpPr>
          <p:nvPr>
            <p:ph idx="1"/>
          </p:nvPr>
        </p:nvSpPr>
        <p:spPr>
          <a:xfrm>
            <a:off x="5030505" y="1371600"/>
            <a:ext cx="5872185" cy="4114800"/>
          </a:xfrm>
        </p:spPr>
        <p:txBody>
          <a:bodyPr anchor="ctr">
            <a:normAutofit/>
          </a:bodyPr>
          <a:lstStyle/>
          <a:p>
            <a:pPr marL="0" indent="0">
              <a:buNone/>
            </a:pPr>
            <a:r>
              <a:rPr lang="en-US" sz="1200" b="1" dirty="0"/>
              <a:t>Recommended Readings  </a:t>
            </a:r>
          </a:p>
          <a:p>
            <a:pPr marL="0" indent="0">
              <a:buNone/>
            </a:pPr>
            <a:r>
              <a:rPr lang="en-US" sz="1200" dirty="0"/>
              <a:t>Just Schools,  Building Equitable Collaborations with Families and Communities  - Dr. Ann M. Ishimaru </a:t>
            </a:r>
          </a:p>
          <a:p>
            <a:pPr marL="0" indent="0">
              <a:buNone/>
            </a:pPr>
            <a:r>
              <a:rPr lang="en-US" sz="1200" dirty="0"/>
              <a:t>Powerful Partnerships, A Teacher’s Guide to Engaging Families for Student Success – Dr. Karen Mapp, Ilene Carver, and Jessica Lander</a:t>
            </a:r>
          </a:p>
          <a:p>
            <a:pPr marL="0" indent="0">
              <a:buNone/>
            </a:pPr>
            <a:r>
              <a:rPr lang="en-US" sz="1200" dirty="0"/>
              <a:t>Unreached, What Every Educator Wants to Know About Engaging Families for Equity and Student Achievement </a:t>
            </a:r>
          </a:p>
          <a:p>
            <a:pPr marL="0" indent="0">
              <a:buNone/>
            </a:pPr>
            <a:r>
              <a:rPr lang="en-US" sz="1200" dirty="0"/>
              <a:t>We Want to Do More Than Survive, Abolitionist Teaching and the Pursuit of Educational Freedom – Dr. Bettina Love</a:t>
            </a:r>
          </a:p>
          <a:p>
            <a:pPr marL="0" indent="0">
              <a:buNone/>
            </a:pPr>
            <a:r>
              <a:rPr lang="en-US" sz="1200" b="1" dirty="0"/>
              <a:t>Website</a:t>
            </a:r>
          </a:p>
          <a:p>
            <a:pPr marL="0" indent="0">
              <a:buNone/>
            </a:pPr>
            <a:r>
              <a:rPr lang="en-US" sz="1200" dirty="0">
                <a:hlinkClick r:id="rId2"/>
              </a:rPr>
              <a:t>OSPI Funds of Knowledge</a:t>
            </a:r>
            <a:endParaRPr lang="en-US" sz="1200" dirty="0"/>
          </a:p>
          <a:p>
            <a:pPr marL="0" indent="0">
              <a:buNone/>
            </a:pPr>
            <a:r>
              <a:rPr lang="en-US" sz="1200" b="1" dirty="0"/>
              <a:t>District Resources</a:t>
            </a:r>
          </a:p>
          <a:p>
            <a:pPr marL="0" indent="0">
              <a:buNone/>
            </a:pPr>
            <a:r>
              <a:rPr lang="en-US" sz="1200" dirty="0"/>
              <a:t>Family Engagement Catalogue</a:t>
            </a:r>
          </a:p>
          <a:p>
            <a:pPr marL="0" indent="0">
              <a:buNone/>
            </a:pPr>
            <a:r>
              <a:rPr lang="en-US" sz="1200" dirty="0"/>
              <a:t>Family Engagement Canvas Course</a:t>
            </a:r>
          </a:p>
          <a:p>
            <a:pPr marL="0" indent="0">
              <a:buNone/>
            </a:pPr>
            <a:r>
              <a:rPr lang="en-US" sz="1200" dirty="0"/>
              <a:t>Family Engagement Team/Community Partnerships/Interpretation and Translation</a:t>
            </a:r>
          </a:p>
          <a:p>
            <a:pPr marL="0" indent="0">
              <a:buNone/>
            </a:pPr>
            <a:endParaRPr lang="en-US" sz="1200" dirty="0"/>
          </a:p>
        </p:txBody>
      </p:sp>
    </p:spTree>
    <p:extLst>
      <p:ext uri="{BB962C8B-B14F-4D97-AF65-F5344CB8AC3E}">
        <p14:creationId xmlns:p14="http://schemas.microsoft.com/office/powerpoint/2010/main" val="113083854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1380</TotalTime>
  <Words>787</Words>
  <Application>Microsoft Office PowerPoint</Application>
  <PresentationFormat>Widescreen</PresentationFormat>
  <Paragraphs>55</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Black</vt:lpstr>
      <vt:lpstr>Calibri</vt:lpstr>
      <vt:lpstr>Calibri Light</vt:lpstr>
      <vt:lpstr>Myriad Pro</vt:lpstr>
      <vt:lpstr>Wingdings</vt:lpstr>
      <vt:lpstr>1_Office Theme</vt:lpstr>
      <vt:lpstr>Four Core Beliefs of Family Engagement</vt:lpstr>
      <vt:lpstr>All Families Have the Capacity to Support Their Children’s Learning</vt:lpstr>
      <vt:lpstr>How do we see the families of the children at school?</vt:lpstr>
      <vt:lpstr>A Strategy to use with our Teams</vt:lpstr>
      <vt:lpstr>Resources</vt:lpstr>
    </vt:vector>
  </TitlesOfParts>
  <Company>Highline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Planning 2020-2021</dc:title>
  <dc:creator>Holly Ferguson</dc:creator>
  <cp:lastModifiedBy>Lolita Odonnell</cp:lastModifiedBy>
  <cp:revision>53</cp:revision>
  <cp:lastPrinted>2020-07-01T19:12:02Z</cp:lastPrinted>
  <dcterms:created xsi:type="dcterms:W3CDTF">2020-06-22T16:48:41Z</dcterms:created>
  <dcterms:modified xsi:type="dcterms:W3CDTF">2021-03-10T21:59:26Z</dcterms:modified>
</cp:coreProperties>
</file>