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950075" cy="9236075"/>
  <p:embeddedFontLst>
    <p:embeddedFont>
      <p:font typeface="Architects Daughter" panose="020B0604020202020204" charset="0"/>
      <p:regular r:id="rId11"/>
    </p:embeddedFont>
    <p:embeddedFont>
      <p:font typeface="Arial Black" panose="020B0A04020102020204" pitchFamily="3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g6v4d8dYaMQDSTAYQ2BAXcWOTg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11699" cy="46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36769" y="1"/>
            <a:ext cx="3011699" cy="46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2670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36769" y="8772670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 txBox="1">
            <a:spLocks noGrp="1"/>
          </p:cNvSpPr>
          <p:nvPr>
            <p:ph type="sldNum" idx="12"/>
          </p:nvPr>
        </p:nvSpPr>
        <p:spPr>
          <a:xfrm>
            <a:off x="3936769" y="8772670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/>
          </a:p>
        </p:txBody>
      </p:sp>
      <p:sp>
        <p:nvSpPr>
          <p:cNvPr id="88" name="Google Shape;88;p3:notes"/>
          <p:cNvSpPr txBox="1">
            <a:spLocks noGrp="1"/>
          </p:cNvSpPr>
          <p:nvPr>
            <p:ph type="sldNum" idx="12"/>
          </p:nvPr>
        </p:nvSpPr>
        <p:spPr>
          <a:xfrm>
            <a:off x="3936769" y="8772670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 txBox="1">
            <a:spLocks noGrp="1"/>
          </p:cNvSpPr>
          <p:nvPr>
            <p:ph type="sldNum" idx="12"/>
          </p:nvPr>
        </p:nvSpPr>
        <p:spPr>
          <a:xfrm>
            <a:off x="3936769" y="8772670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 txBox="1">
            <a:spLocks noGrp="1"/>
          </p:cNvSpPr>
          <p:nvPr>
            <p:ph type="sldNum" idx="12"/>
          </p:nvPr>
        </p:nvSpPr>
        <p:spPr>
          <a:xfrm>
            <a:off x="3936769" y="8772670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 txBox="1">
            <a:spLocks noGrp="1"/>
          </p:cNvSpPr>
          <p:nvPr>
            <p:ph type="sldNum" idx="12"/>
          </p:nvPr>
        </p:nvSpPr>
        <p:spPr>
          <a:xfrm>
            <a:off x="3936769" y="8772670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:notes"/>
          <p:cNvSpPr txBox="1">
            <a:spLocks noGrp="1"/>
          </p:cNvSpPr>
          <p:nvPr>
            <p:ph type="sldNum" idx="12"/>
          </p:nvPr>
        </p:nvSpPr>
        <p:spPr>
          <a:xfrm>
            <a:off x="3936769" y="8772670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8:notes"/>
          <p:cNvSpPr txBox="1">
            <a:spLocks noGrp="1"/>
          </p:cNvSpPr>
          <p:nvPr>
            <p:ph type="sldNum" idx="12"/>
          </p:nvPr>
        </p:nvSpPr>
        <p:spPr>
          <a:xfrm>
            <a:off x="3936769" y="8772670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4A9"/>
              </a:buClr>
              <a:buSzPts val="6000"/>
              <a:buFont typeface="Arial Black"/>
              <a:buNone/>
              <a:defRPr sz="6000"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64646"/>
              </a:buClr>
              <a:buSzPts val="2400"/>
              <a:buNone/>
              <a:defRPr sz="24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4A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6464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4A9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6464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dt" idx="10"/>
          </p:nvPr>
        </p:nvSpPr>
        <p:spPr>
          <a:xfrm>
            <a:off x="671052" y="592711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ftr" idx="11"/>
          </p:nvPr>
        </p:nvSpPr>
        <p:spPr>
          <a:xfrm>
            <a:off x="3969774" y="590153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ldNum" idx="12"/>
          </p:nvPr>
        </p:nvSpPr>
        <p:spPr>
          <a:xfrm>
            <a:off x="9448800" y="61769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4A9"/>
              </a:buClr>
              <a:buSzPts val="4800"/>
              <a:buFont typeface="Arial"/>
              <a:buNone/>
              <a:defRPr sz="4800" b="1">
                <a:solidFill>
                  <a:srgbClr val="0084A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671052" y="592711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3969774" y="590153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9448800" y="61769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4A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6464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6464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dt" idx="10"/>
          </p:nvPr>
        </p:nvSpPr>
        <p:spPr>
          <a:xfrm>
            <a:off x="671052" y="592711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ftr" idx="11"/>
          </p:nvPr>
        </p:nvSpPr>
        <p:spPr>
          <a:xfrm>
            <a:off x="3969774" y="590153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sldNum" idx="12"/>
          </p:nvPr>
        </p:nvSpPr>
        <p:spPr>
          <a:xfrm>
            <a:off x="9448800" y="61769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 txBox="1">
            <a:spLocks noGrp="1"/>
          </p:cNvSpPr>
          <p:nvPr>
            <p:ph type="title"/>
          </p:nvPr>
        </p:nvSpPr>
        <p:spPr>
          <a:xfrm>
            <a:off x="839788" y="45018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4A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64646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6464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64646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6464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4A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4A9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64646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64646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671052" y="592711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969774" y="590153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9448800" y="61769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4A9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6464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64646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4A9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84A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6464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6464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sldNum" idx="12"/>
          </p:nvPr>
        </p:nvSpPr>
        <p:spPr>
          <a:xfrm>
            <a:off x="9448800" y="61769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9"/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0084A9"/>
          </a:solidFill>
          <a:ln w="12700" cap="flat" cmpd="sng">
            <a:solidFill>
              <a:srgbClr val="0084A9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50800" dir="5400000" algn="ctr" rotWithShape="0">
              <a:srgbClr val="000000">
                <a:alpha val="862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9"/>
          <p:cNvSpPr/>
          <p:nvPr/>
        </p:nvSpPr>
        <p:spPr>
          <a:xfrm>
            <a:off x="0" y="420384"/>
            <a:ext cx="12192000" cy="132507"/>
          </a:xfrm>
          <a:prstGeom prst="rect">
            <a:avLst/>
          </a:prstGeom>
          <a:solidFill>
            <a:srgbClr val="6CB33F"/>
          </a:solidFill>
          <a:ln>
            <a:noFill/>
          </a:ln>
          <a:effectLst>
            <a:outerShdw blurRad="50800" dist="50800" dir="5400000" algn="ctr" rotWithShape="0">
              <a:srgbClr val="000000">
                <a:alpha val="862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9"/>
          <p:cNvSpPr/>
          <p:nvPr/>
        </p:nvSpPr>
        <p:spPr>
          <a:xfrm>
            <a:off x="0" y="6499123"/>
            <a:ext cx="12192000" cy="358877"/>
          </a:xfrm>
          <a:prstGeom prst="rect">
            <a:avLst/>
          </a:prstGeom>
          <a:solidFill>
            <a:srgbClr val="5A5A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0.safelinks.protection.outlook.com/?url=https%3A%2F%2Fdocs.google.com%2Fforms%2Fd%2Fe%2F1FAIpQLSdmGWmLCQUaLjmFFVfNw6epHvJe2nde5EhT_mfdpG6-io0huA%2Fviewform%3Fusp%3Dsf_link&amp;data=02%7C01%7CLolita.ODonnell%40highlineschools.org%7C3d36954fe6c04026fbc008d83d7d91fb%7Ce56e55358e7b44d0bfa81d50833ab846%7C1%7C0%7C637326956811870872&amp;sdata=kcldp%2B7ge9A%2BesujSetPdTHeOTQ30VBQVtAEh3es63w%3D&amp;reserved=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jCKc9AxjDBE&amp;feature=youtu.be" TargetMode="External"/><Relationship Id="rId4" Type="http://schemas.openxmlformats.org/officeDocument/2006/relationships/hyperlink" Target="https://docs.google.com/forms/d/15psp2cLm_B4Jx-_o2364d_E6EAe1mQNIyx-Yu1kShOU/edi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" descr="Highline_ColorVert_CMYK_NoTa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5359405"/>
            <a:ext cx="1147115" cy="106892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"/>
          <p:cNvSpPr txBox="1">
            <a:spLocks noGrp="1"/>
          </p:cNvSpPr>
          <p:nvPr>
            <p:ph type="ctrTitle"/>
          </p:nvPr>
        </p:nvSpPr>
        <p:spPr>
          <a:xfrm>
            <a:off x="1414914" y="2130430"/>
            <a:ext cx="9862686" cy="1642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4A9"/>
              </a:buClr>
              <a:buSzPts val="5400"/>
              <a:buFont typeface="Arial Black"/>
              <a:buNone/>
            </a:pPr>
            <a:r>
              <a:rPr lang="en-US" sz="5400"/>
              <a:t>Family Partnerships </a:t>
            </a:r>
            <a:br>
              <a:rPr lang="en-US" sz="5400"/>
            </a:br>
            <a:r>
              <a:rPr lang="en-US" sz="5400"/>
              <a:t>Core Beliefs</a:t>
            </a:r>
            <a:endParaRPr/>
          </a:p>
        </p:txBody>
      </p:sp>
      <p:sp>
        <p:nvSpPr>
          <p:cNvPr id="68" name="Google Shape;68;p1"/>
          <p:cNvSpPr txBox="1">
            <a:spLocks noGrp="1"/>
          </p:cNvSpPr>
          <p:nvPr>
            <p:ph type="subTitle" idx="1"/>
          </p:nvPr>
        </p:nvSpPr>
        <p:spPr>
          <a:xfrm>
            <a:off x="2844800" y="4369868"/>
            <a:ext cx="7721600" cy="1268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B33F"/>
              </a:buClr>
              <a:buSzPts val="2400"/>
              <a:buNone/>
            </a:pPr>
            <a:r>
              <a:rPr lang="en-US" b="1">
                <a:solidFill>
                  <a:srgbClr val="6CB33F"/>
                </a:solidFill>
              </a:rPr>
              <a:t>“Family Engagement in Highline Public Schools means trusting relationships, open communication, and opportunities for families and schools to partner in their students’ learning.”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"/>
          <p:cNvSpPr txBox="1">
            <a:spLocks noGrp="1"/>
          </p:cNvSpPr>
          <p:nvPr>
            <p:ph type="title"/>
          </p:nvPr>
        </p:nvSpPr>
        <p:spPr>
          <a:xfrm>
            <a:off x="340822" y="387748"/>
            <a:ext cx="6055867" cy="1302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4A9"/>
              </a:buClr>
              <a:buSzPts val="4400"/>
              <a:buFont typeface="Arial"/>
              <a:buNone/>
            </a:pPr>
            <a:r>
              <a:rPr lang="en-US"/>
              <a:t>Core Beliefs Survey</a:t>
            </a: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"/>
          <p:cNvSpPr txBox="1">
            <a:spLocks noGrp="1"/>
          </p:cNvSpPr>
          <p:nvPr>
            <p:ph type="body" idx="1"/>
          </p:nvPr>
        </p:nvSpPr>
        <p:spPr>
          <a:xfrm>
            <a:off x="543208" y="1825625"/>
            <a:ext cx="5853481" cy="160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1800"/>
              <a:buChar char="•"/>
            </a:pPr>
            <a:r>
              <a:rPr lang="en-US" sz="1800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https://docs.google.com/forms/d/e/1FAIpQLSdmGWmLCQUaLjmFFVfNw6epHvJe2nde5EhT_mfdpG6-io0huA/viewform?usp=sf_link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64646"/>
              </a:buClr>
              <a:buSzPts val="28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This survey is </a:t>
            </a:r>
            <a:r>
              <a:rPr lang="en-US" sz="1800"/>
              <a:t>anonymous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and to help us understand </a:t>
            </a:r>
            <a:r>
              <a:rPr lang="en-US" sz="1800"/>
              <a:t>beliefs about family partnership in Highline. </a:t>
            </a:r>
            <a:endParaRPr u="sng">
              <a:solidFill>
                <a:schemeClr val="hlink"/>
              </a:solidFill>
              <a:hlinkClick r:id="rId4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"/>
          <p:cNvSpPr/>
          <p:nvPr/>
        </p:nvSpPr>
        <p:spPr>
          <a:xfrm rot="-5400000">
            <a:off x="8912417" y="1218531"/>
            <a:ext cx="2387600" cy="23876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6821310" y="0"/>
            <a:ext cx="2315251" cy="1550992"/>
          </a:xfrm>
          <a:custGeom>
            <a:avLst/>
            <a:gdLst/>
            <a:ahLst/>
            <a:cxnLst/>
            <a:rect l="l" t="t" r="r" b="b"/>
            <a:pathLst>
              <a:path w="2315251" h="1550992" extrusionOk="0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" name="Google Shape;80;p2"/>
          <p:cNvCxnSpPr/>
          <p:nvPr/>
        </p:nvCxnSpPr>
        <p:spPr>
          <a:xfrm>
            <a:off x="11724638" y="1331572"/>
            <a:ext cx="0" cy="1597708"/>
          </a:xfrm>
          <a:prstGeom prst="straightConnector1">
            <a:avLst/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81" name="Google Shape;81;p2"/>
          <p:cNvSpPr/>
          <p:nvPr/>
        </p:nvSpPr>
        <p:spPr>
          <a:xfrm>
            <a:off x="11005550" y="4112081"/>
            <a:ext cx="1186451" cy="1771650"/>
          </a:xfrm>
          <a:custGeom>
            <a:avLst/>
            <a:gdLst/>
            <a:ahLst/>
            <a:cxnLst/>
            <a:rect l="l" t="t" r="r" b="b"/>
            <a:pathLst>
              <a:path w="1186451" h="1771650" extrusionOk="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2"/>
          <p:cNvSpPr/>
          <p:nvPr/>
        </p:nvSpPr>
        <p:spPr>
          <a:xfrm rot="-607105">
            <a:off x="6086940" y="4145122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6821310" y="4962670"/>
            <a:ext cx="2643352" cy="1895331"/>
          </a:xfrm>
          <a:custGeom>
            <a:avLst/>
            <a:gdLst/>
            <a:ahLst/>
            <a:cxnLst/>
            <a:rect l="l" t="t" r="r" b="b"/>
            <a:pathLst>
              <a:path w="2643352" h="1895331" extrusionOk="0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340821" y="3299004"/>
            <a:ext cx="6960000" cy="17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rgbClr val="0084A9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84A9"/>
                </a:solidFill>
                <a:latin typeface="Arial"/>
                <a:ea typeface="Arial"/>
                <a:cs typeface="Arial"/>
                <a:sym typeface="Arial"/>
              </a:rPr>
              <a:t>Core Beliefs Video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84A9"/>
                </a:solidFill>
                <a:latin typeface="Arial"/>
                <a:ea typeface="Arial"/>
                <a:cs typeface="Arial"/>
                <a:sym typeface="Arial"/>
              </a:rPr>
              <a:t>Dr. Karen Mapp discusses four essential core beliefs of Family Engagement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rgbClr val="0084A9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https://www.youtube.com/watch?v=jCKc9AxjDBE&amp;feature=youtu.be</a:t>
            </a:r>
            <a:endParaRPr sz="1800">
              <a:solidFill>
                <a:srgbClr val="0084A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84A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4A9"/>
              </a:buClr>
              <a:buSzPts val="3600"/>
              <a:buFont typeface="Arial"/>
              <a:buNone/>
            </a:pPr>
            <a:r>
              <a:rPr lang="en-US" sz="3600"/>
              <a:t>Examine Your Core Beliefs </a:t>
            </a:r>
            <a:endParaRPr/>
          </a:p>
        </p:txBody>
      </p:sp>
      <p:sp>
        <p:nvSpPr>
          <p:cNvPr id="91" name="Google Shape;91;p3"/>
          <p:cNvSpPr/>
          <p:nvPr/>
        </p:nvSpPr>
        <p:spPr>
          <a:xfrm flipH="1">
            <a:off x="6096000" y="5600216"/>
            <a:ext cx="34192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"/>
          <p:cNvSpPr txBox="1">
            <a:spLocks noGrp="1"/>
          </p:cNvSpPr>
          <p:nvPr>
            <p:ph type="ftr" idx="11"/>
          </p:nvPr>
        </p:nvSpPr>
        <p:spPr>
          <a:xfrm>
            <a:off x="593522" y="6266521"/>
            <a:ext cx="10514032" cy="370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Courtesy of Powerful Partnerships A Teacher's Guide to Engaging Families for Student Success - Karen L Mapp, Ilene Carver and Jessica Lander</a:t>
            </a:r>
            <a:endParaRPr/>
          </a:p>
        </p:txBody>
      </p:sp>
      <p:sp>
        <p:nvSpPr>
          <p:cNvPr id="93" name="Google Shape;93;p3"/>
          <p:cNvSpPr/>
          <p:nvPr/>
        </p:nvSpPr>
        <p:spPr>
          <a:xfrm>
            <a:off x="1092482" y="3016251"/>
            <a:ext cx="914400" cy="914400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3"/>
          <p:cNvSpPr/>
          <p:nvPr/>
        </p:nvSpPr>
        <p:spPr>
          <a:xfrm>
            <a:off x="3245841" y="3200400"/>
            <a:ext cx="1153998" cy="457200"/>
          </a:xfrm>
          <a:prstGeom prst="mathMinus">
            <a:avLst>
              <a:gd name="adj1" fmla="val 69574"/>
            </a:avLst>
          </a:prstGeom>
          <a:solidFill>
            <a:srgbClr val="F47B2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3"/>
          <p:cNvSpPr txBox="1"/>
          <p:nvPr/>
        </p:nvSpPr>
        <p:spPr>
          <a:xfrm>
            <a:off x="838200" y="1690688"/>
            <a:ext cx="52578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6CB33F"/>
                </a:solidFill>
                <a:latin typeface="Calibri"/>
                <a:ea typeface="Calibri"/>
                <a:cs typeface="Calibri"/>
                <a:sym typeface="Calibri"/>
              </a:rPr>
              <a:t>Experiences shape our interactions with families</a:t>
            </a:r>
            <a:endParaRPr/>
          </a:p>
        </p:txBody>
      </p:sp>
      <p:sp>
        <p:nvSpPr>
          <p:cNvPr id="96" name="Google Shape;96;p3"/>
          <p:cNvSpPr txBox="1"/>
          <p:nvPr/>
        </p:nvSpPr>
        <p:spPr>
          <a:xfrm rot="1192959">
            <a:off x="7118150" y="2191372"/>
            <a:ext cx="3636029" cy="1938992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Everything that we do or say to families is influenced by our inner core beliefs about our families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4"/>
          <p:cNvSpPr/>
          <p:nvPr/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en-US">
                <a:solidFill>
                  <a:srgbClr val="FFFFFF"/>
                </a:solidFill>
              </a:rPr>
              <a:t>Why is this important?</a:t>
            </a:r>
            <a:endParaRPr/>
          </a:p>
        </p:txBody>
      </p:sp>
      <p:sp>
        <p:nvSpPr>
          <p:cNvPr id="105" name="Google Shape;105;p4"/>
          <p:cNvSpPr/>
          <p:nvPr/>
        </p:nvSpPr>
        <p:spPr>
          <a:xfrm flipH="1">
            <a:off x="530529" y="0"/>
            <a:ext cx="1155142" cy="591009"/>
          </a:xfrm>
          <a:custGeom>
            <a:avLst/>
            <a:gdLst/>
            <a:ahLst/>
            <a:cxnLst/>
            <a:rect l="l" t="t" r="r" b="b"/>
            <a:pathLst>
              <a:path w="1155142" h="591009" extrusionOk="0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4"/>
          <p:cNvSpPr/>
          <p:nvPr/>
        </p:nvSpPr>
        <p:spPr>
          <a:xfrm flipH="1">
            <a:off x="3961511" y="-1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4"/>
          <p:cNvSpPr/>
          <p:nvPr/>
        </p:nvSpPr>
        <p:spPr>
          <a:xfrm flipH="1">
            <a:off x="0" y="2936831"/>
            <a:ext cx="159741" cy="552996"/>
          </a:xfrm>
          <a:custGeom>
            <a:avLst/>
            <a:gdLst/>
            <a:ahLst/>
            <a:cxnLst/>
            <a:rect l="l" t="t" r="r" b="b"/>
            <a:pathLst>
              <a:path w="159741" h="552996" extrusionOk="0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5326686" y="820880"/>
            <a:ext cx="6027114" cy="488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4A9"/>
              </a:buClr>
              <a:buSzPts val="2800"/>
              <a:buChar char="•"/>
            </a:pPr>
            <a:r>
              <a:rPr lang="en-US">
                <a:solidFill>
                  <a:srgbClr val="0084A9"/>
                </a:solidFill>
              </a:rPr>
              <a:t>Examining our values and beliefs about family engagement is especially important when we are from different racial, ethnic, socioeconomic, and educational backgrounds from the families that our schools serve.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B33F"/>
              </a:buClr>
              <a:buSzPts val="2800"/>
              <a:buChar char="•"/>
            </a:pPr>
            <a:r>
              <a:rPr lang="en-US">
                <a:solidFill>
                  <a:srgbClr val="6CB33F"/>
                </a:solidFill>
              </a:rPr>
              <a:t>The biases and assumptions that we may have about the families of our children, left unexamined, can hamper our ability to create effective partnership with them.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64646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64646"/>
              </a:buClr>
              <a:buSzPts val="2800"/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flipH="1">
            <a:off x="0" y="5835649"/>
            <a:ext cx="1548180" cy="1022351"/>
          </a:xfrm>
          <a:custGeom>
            <a:avLst/>
            <a:gdLst/>
            <a:ahLst/>
            <a:cxnLst/>
            <a:rect l="l" t="t" r="r" b="b"/>
            <a:pathLst>
              <a:path w="1548180" h="1022351" extrusionOk="0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4"/>
          <p:cNvSpPr/>
          <p:nvPr/>
        </p:nvSpPr>
        <p:spPr>
          <a:xfrm flipH="1">
            <a:off x="3418308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 extrusionOk="0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"/>
          <p:cNvSpPr/>
          <p:nvPr/>
        </p:nvSpPr>
        <p:spPr>
          <a:xfrm flipH="1">
            <a:off x="4132972" y="6258755"/>
            <a:ext cx="1565940" cy="599245"/>
          </a:xfrm>
          <a:custGeom>
            <a:avLst/>
            <a:gdLst/>
            <a:ahLst/>
            <a:cxnLst/>
            <a:rect l="l" t="t" r="r" b="b"/>
            <a:pathLst>
              <a:path w="1565940" h="599245" extrusionOk="0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4"/>
          <p:cNvSpPr txBox="1">
            <a:spLocks noGrp="1"/>
          </p:cNvSpPr>
          <p:nvPr>
            <p:ph type="ftr" idx="11"/>
          </p:nvPr>
        </p:nvSpPr>
        <p:spPr>
          <a:xfrm>
            <a:off x="5698912" y="6361043"/>
            <a:ext cx="7291531" cy="36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Courtesy of Powerful Partnerships A Teacher's Guide to Engaging Families for Student Success - Karen L Mapp, Ilene Carver and Jessica Lander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4A9"/>
              </a:buClr>
              <a:buSzPts val="44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School Experience:</a:t>
            </a:r>
            <a:endParaRPr/>
          </a:p>
        </p:txBody>
      </p:sp>
      <p:sp>
        <p:nvSpPr>
          <p:cNvPr id="120" name="Google Shape;120;p5"/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55848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8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How was your family connected or not connected by your school and educational experience?</a:t>
            </a:r>
            <a:endParaRPr/>
          </a:p>
        </p:txBody>
      </p:sp>
      <p:sp>
        <p:nvSpPr>
          <p:cNvPr id="122" name="Google Shape;122;p5"/>
          <p:cNvSpPr/>
          <p:nvPr/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5"/>
          <p:cNvSpPr/>
          <p:nvPr/>
        </p:nvSpPr>
        <p:spPr>
          <a:xfrm rot="-5400000">
            <a:off x="8912417" y="1218531"/>
            <a:ext cx="2387600" cy="23876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6821310" y="0"/>
            <a:ext cx="2315251" cy="1550992"/>
          </a:xfrm>
          <a:custGeom>
            <a:avLst/>
            <a:gdLst/>
            <a:ahLst/>
            <a:cxnLst/>
            <a:rect l="l" t="t" r="r" b="b"/>
            <a:pathLst>
              <a:path w="2315251" h="1550992" extrusionOk="0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5" name="Google Shape;125;p5"/>
          <p:cNvCxnSpPr/>
          <p:nvPr/>
        </p:nvCxnSpPr>
        <p:spPr>
          <a:xfrm>
            <a:off x="11724638" y="1331572"/>
            <a:ext cx="0" cy="1597708"/>
          </a:xfrm>
          <a:prstGeom prst="straightConnector1">
            <a:avLst/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26" name="Google Shape;126;p5"/>
          <p:cNvSpPr/>
          <p:nvPr/>
        </p:nvSpPr>
        <p:spPr>
          <a:xfrm>
            <a:off x="11005550" y="4112081"/>
            <a:ext cx="1186451" cy="1771650"/>
          </a:xfrm>
          <a:custGeom>
            <a:avLst/>
            <a:gdLst/>
            <a:ahLst/>
            <a:cxnLst/>
            <a:rect l="l" t="t" r="r" b="b"/>
            <a:pathLst>
              <a:path w="1186451" h="1771650" extrusionOk="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 txBox="1">
            <a:spLocks noGrp="1"/>
          </p:cNvSpPr>
          <p:nvPr>
            <p:ph type="ftr" idx="11"/>
          </p:nvPr>
        </p:nvSpPr>
        <p:spPr>
          <a:xfrm>
            <a:off x="1" y="6389014"/>
            <a:ext cx="6942338" cy="332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Calibri"/>
                <a:ea typeface="Calibri"/>
                <a:cs typeface="Calibri"/>
                <a:sym typeface="Calibri"/>
              </a:rPr>
              <a:t>Courtesy of Powerful Partnerships A Teacher's Guide to Engaging Families for Student Success - Karen L Mapp, Ilene Carver and Jessica Lander</a:t>
            </a:r>
            <a:endParaRPr/>
          </a:p>
        </p:txBody>
      </p:sp>
      <p:sp>
        <p:nvSpPr>
          <p:cNvPr id="128" name="Google Shape;128;p5"/>
          <p:cNvSpPr/>
          <p:nvPr/>
        </p:nvSpPr>
        <p:spPr>
          <a:xfrm rot="-607105">
            <a:off x="6086940" y="4145122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6821310" y="4962670"/>
            <a:ext cx="2643352" cy="1895331"/>
          </a:xfrm>
          <a:custGeom>
            <a:avLst/>
            <a:gdLst/>
            <a:ahLst/>
            <a:cxnLst/>
            <a:rect l="l" t="t" r="r" b="b"/>
            <a:pathLst>
              <a:path w="2643352" h="1895331" extrusionOk="0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4A9"/>
              </a:buClr>
              <a:buSzPts val="44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Shaping Beliefs:</a:t>
            </a: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55848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8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How might these past experiences, positive or negative, shape your beliefs about student and family engagement?</a:t>
            </a: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6"/>
          <p:cNvSpPr/>
          <p:nvPr/>
        </p:nvSpPr>
        <p:spPr>
          <a:xfrm rot="-5400000">
            <a:off x="8912417" y="1218531"/>
            <a:ext cx="2387600" cy="23876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6821310" y="0"/>
            <a:ext cx="2315251" cy="1550992"/>
          </a:xfrm>
          <a:custGeom>
            <a:avLst/>
            <a:gdLst/>
            <a:ahLst/>
            <a:cxnLst/>
            <a:rect l="l" t="t" r="r" b="b"/>
            <a:pathLst>
              <a:path w="2315251" h="1550992" extrusionOk="0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2" name="Google Shape;142;p6"/>
          <p:cNvCxnSpPr/>
          <p:nvPr/>
        </p:nvCxnSpPr>
        <p:spPr>
          <a:xfrm>
            <a:off x="11724638" y="1331572"/>
            <a:ext cx="0" cy="1597708"/>
          </a:xfrm>
          <a:prstGeom prst="straightConnector1">
            <a:avLst/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43" name="Google Shape;143;p6"/>
          <p:cNvSpPr/>
          <p:nvPr/>
        </p:nvSpPr>
        <p:spPr>
          <a:xfrm>
            <a:off x="11005550" y="4112081"/>
            <a:ext cx="1186451" cy="1771650"/>
          </a:xfrm>
          <a:custGeom>
            <a:avLst/>
            <a:gdLst/>
            <a:ahLst/>
            <a:cxnLst/>
            <a:rect l="l" t="t" r="r" b="b"/>
            <a:pathLst>
              <a:path w="1186451" h="1771650" extrusionOk="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6"/>
          <p:cNvSpPr txBox="1">
            <a:spLocks noGrp="1"/>
          </p:cNvSpPr>
          <p:nvPr>
            <p:ph type="ftr" idx="11"/>
          </p:nvPr>
        </p:nvSpPr>
        <p:spPr>
          <a:xfrm>
            <a:off x="79899" y="6492875"/>
            <a:ext cx="649845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2">
                <a:latin typeface="Calibri"/>
                <a:ea typeface="Calibri"/>
                <a:cs typeface="Calibri"/>
                <a:sym typeface="Calibri"/>
              </a:rPr>
              <a:t>Courtesy of Powerful Partnerships A Teacher's Guide to Engaging Families for Student Success - Karen L Mapp, Ilene Carver and Jessica Lander</a:t>
            </a:r>
            <a:endParaRPr/>
          </a:p>
        </p:txBody>
      </p:sp>
      <p:sp>
        <p:nvSpPr>
          <p:cNvPr id="145" name="Google Shape;145;p6"/>
          <p:cNvSpPr/>
          <p:nvPr/>
        </p:nvSpPr>
        <p:spPr>
          <a:xfrm rot="-607105">
            <a:off x="6086940" y="4145122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6"/>
          <p:cNvSpPr/>
          <p:nvPr/>
        </p:nvSpPr>
        <p:spPr>
          <a:xfrm>
            <a:off x="6821310" y="4962670"/>
            <a:ext cx="2643352" cy="1895331"/>
          </a:xfrm>
          <a:custGeom>
            <a:avLst/>
            <a:gdLst/>
            <a:ahLst/>
            <a:cxnLst/>
            <a:rect l="l" t="t" r="r" b="b"/>
            <a:pathLst>
              <a:path w="2643352" h="1895331" extrusionOk="0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4A9"/>
              </a:buClr>
              <a:buSzPts val="44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Obstacles :</a:t>
            </a:r>
            <a:endParaRPr/>
          </a:p>
        </p:txBody>
      </p:sp>
      <p:sp>
        <p:nvSpPr>
          <p:cNvPr id="154" name="Google Shape;154;p7"/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55848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8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What fears, hesitations or apprehensions do you have about this work? What </a:t>
            </a:r>
            <a:r>
              <a:rPr lang="en-US"/>
              <a:t>obstacles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will you have to overcome?</a:t>
            </a:r>
            <a:endParaRPr/>
          </a:p>
        </p:txBody>
      </p:sp>
      <p:sp>
        <p:nvSpPr>
          <p:cNvPr id="156" name="Google Shape;156;p7"/>
          <p:cNvSpPr/>
          <p:nvPr/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7"/>
          <p:cNvSpPr/>
          <p:nvPr/>
        </p:nvSpPr>
        <p:spPr>
          <a:xfrm rot="-5400000">
            <a:off x="8912417" y="1218531"/>
            <a:ext cx="2387600" cy="23876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7"/>
          <p:cNvSpPr/>
          <p:nvPr/>
        </p:nvSpPr>
        <p:spPr>
          <a:xfrm>
            <a:off x="6821310" y="0"/>
            <a:ext cx="2315251" cy="1550992"/>
          </a:xfrm>
          <a:custGeom>
            <a:avLst/>
            <a:gdLst/>
            <a:ahLst/>
            <a:cxnLst/>
            <a:rect l="l" t="t" r="r" b="b"/>
            <a:pathLst>
              <a:path w="2315251" h="1550992" extrusionOk="0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9" name="Google Shape;159;p7"/>
          <p:cNvCxnSpPr/>
          <p:nvPr/>
        </p:nvCxnSpPr>
        <p:spPr>
          <a:xfrm>
            <a:off x="11724638" y="1331572"/>
            <a:ext cx="0" cy="1597708"/>
          </a:xfrm>
          <a:prstGeom prst="straightConnector1">
            <a:avLst/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60" name="Google Shape;160;p7"/>
          <p:cNvSpPr/>
          <p:nvPr/>
        </p:nvSpPr>
        <p:spPr>
          <a:xfrm>
            <a:off x="11005550" y="4112081"/>
            <a:ext cx="1186451" cy="1771650"/>
          </a:xfrm>
          <a:custGeom>
            <a:avLst/>
            <a:gdLst/>
            <a:ahLst/>
            <a:cxnLst/>
            <a:rect l="l" t="t" r="r" b="b"/>
            <a:pathLst>
              <a:path w="1186451" h="1771650" extrusionOk="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7"/>
          <p:cNvSpPr txBox="1">
            <a:spLocks noGrp="1"/>
          </p:cNvSpPr>
          <p:nvPr>
            <p:ph type="ftr" idx="11"/>
          </p:nvPr>
        </p:nvSpPr>
        <p:spPr>
          <a:xfrm>
            <a:off x="-1" y="6389014"/>
            <a:ext cx="6821309" cy="332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Calibri"/>
                <a:ea typeface="Calibri"/>
                <a:cs typeface="Calibri"/>
                <a:sym typeface="Calibri"/>
              </a:rPr>
              <a:t>Courtesy of Powerful Partnerships A Teacher's Guide to Engaging Families for Student Success - Karen L Mapp, Ilene Carver and Jessica Lander</a:t>
            </a:r>
            <a:endParaRPr/>
          </a:p>
        </p:txBody>
      </p:sp>
      <p:sp>
        <p:nvSpPr>
          <p:cNvPr id="162" name="Google Shape;162;p7"/>
          <p:cNvSpPr/>
          <p:nvPr/>
        </p:nvSpPr>
        <p:spPr>
          <a:xfrm rot="-607105">
            <a:off x="6086940" y="4145122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7"/>
          <p:cNvSpPr/>
          <p:nvPr/>
        </p:nvSpPr>
        <p:spPr>
          <a:xfrm>
            <a:off x="6821310" y="4962670"/>
            <a:ext cx="2643352" cy="1895331"/>
          </a:xfrm>
          <a:custGeom>
            <a:avLst/>
            <a:gdLst/>
            <a:ahLst/>
            <a:cxnLst/>
            <a:rect l="l" t="t" r="r" b="b"/>
            <a:pathLst>
              <a:path w="2643352" h="1895331" extrusionOk="0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4A9"/>
              </a:buClr>
              <a:buSzPts val="44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Commitments:</a:t>
            </a:r>
            <a:endParaRPr/>
          </a:p>
        </p:txBody>
      </p:sp>
      <p:sp>
        <p:nvSpPr>
          <p:cNvPr id="171" name="Google Shape;171;p8"/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55848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800"/>
              <a:buNone/>
            </a:pPr>
            <a:r>
              <a:rPr lang="en-US"/>
              <a:t>What passions, beliefs and commitments do you bring that will help you do the work?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64646"/>
              </a:buClr>
              <a:buSzPts val="28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8"/>
          <p:cNvSpPr/>
          <p:nvPr/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8"/>
          <p:cNvSpPr/>
          <p:nvPr/>
        </p:nvSpPr>
        <p:spPr>
          <a:xfrm rot="-5400000">
            <a:off x="8912417" y="1218531"/>
            <a:ext cx="2387600" cy="23876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8"/>
          <p:cNvSpPr/>
          <p:nvPr/>
        </p:nvSpPr>
        <p:spPr>
          <a:xfrm>
            <a:off x="6821310" y="0"/>
            <a:ext cx="2315251" cy="1550992"/>
          </a:xfrm>
          <a:custGeom>
            <a:avLst/>
            <a:gdLst/>
            <a:ahLst/>
            <a:cxnLst/>
            <a:rect l="l" t="t" r="r" b="b"/>
            <a:pathLst>
              <a:path w="2315251" h="1550992" extrusionOk="0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6" name="Google Shape;176;p8"/>
          <p:cNvCxnSpPr/>
          <p:nvPr/>
        </p:nvCxnSpPr>
        <p:spPr>
          <a:xfrm>
            <a:off x="11724638" y="1331572"/>
            <a:ext cx="0" cy="1597708"/>
          </a:xfrm>
          <a:prstGeom prst="straightConnector1">
            <a:avLst/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77" name="Google Shape;177;p8"/>
          <p:cNvSpPr/>
          <p:nvPr/>
        </p:nvSpPr>
        <p:spPr>
          <a:xfrm>
            <a:off x="11005550" y="4112081"/>
            <a:ext cx="1186451" cy="1771650"/>
          </a:xfrm>
          <a:custGeom>
            <a:avLst/>
            <a:gdLst/>
            <a:ahLst/>
            <a:cxnLst/>
            <a:rect l="l" t="t" r="r" b="b"/>
            <a:pathLst>
              <a:path w="1186451" h="1771650" extrusionOk="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8"/>
          <p:cNvSpPr txBox="1">
            <a:spLocks noGrp="1"/>
          </p:cNvSpPr>
          <p:nvPr>
            <p:ph type="ftr" idx="11"/>
          </p:nvPr>
        </p:nvSpPr>
        <p:spPr>
          <a:xfrm>
            <a:off x="159800" y="6492875"/>
            <a:ext cx="6428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2">
                <a:latin typeface="Calibri"/>
                <a:ea typeface="Calibri"/>
                <a:cs typeface="Calibri"/>
                <a:sym typeface="Calibri"/>
              </a:rPr>
              <a:t>Courtesy of Powerful Partnerships A Teacher's Guide to Engaging Families for Student Success - Karen L Mapp, Ilene Carver and Jessica Lander</a:t>
            </a:r>
            <a:endParaRPr/>
          </a:p>
        </p:txBody>
      </p:sp>
      <p:sp>
        <p:nvSpPr>
          <p:cNvPr id="179" name="Google Shape;179;p8"/>
          <p:cNvSpPr/>
          <p:nvPr/>
        </p:nvSpPr>
        <p:spPr>
          <a:xfrm rot="-607105">
            <a:off x="6086940" y="4145122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8"/>
          <p:cNvSpPr/>
          <p:nvPr/>
        </p:nvSpPr>
        <p:spPr>
          <a:xfrm>
            <a:off x="6821310" y="4962670"/>
            <a:ext cx="2643352" cy="1895331"/>
          </a:xfrm>
          <a:custGeom>
            <a:avLst/>
            <a:gdLst/>
            <a:ahLst/>
            <a:cxnLst/>
            <a:rect l="l" t="t" r="r" b="b"/>
            <a:pathLst>
              <a:path w="2643352" h="1895331" extrusionOk="0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Microsoft Office PowerPoint</Application>
  <PresentationFormat>Widescreen</PresentationFormat>
  <Paragraphs>36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Open Sans</vt:lpstr>
      <vt:lpstr>Arial</vt:lpstr>
      <vt:lpstr>Architects Daughter</vt:lpstr>
      <vt:lpstr>Calibri</vt:lpstr>
      <vt:lpstr>Arial Black</vt:lpstr>
      <vt:lpstr>Office Theme</vt:lpstr>
      <vt:lpstr>Family Partnerships  Core Beliefs</vt:lpstr>
      <vt:lpstr>Core Beliefs Survey</vt:lpstr>
      <vt:lpstr>Examine Your Core Beliefs </vt:lpstr>
      <vt:lpstr>Why is this important?</vt:lpstr>
      <vt:lpstr>School Experience:</vt:lpstr>
      <vt:lpstr>Shaping Beliefs:</vt:lpstr>
      <vt:lpstr>Obstacles :</vt:lpstr>
      <vt:lpstr>Commitments: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Partnerships  Core Beliefs</dc:title>
  <dc:creator>Lolita Odonnell</dc:creator>
  <cp:lastModifiedBy>Lolita Odonnell</cp:lastModifiedBy>
  <cp:revision>1</cp:revision>
  <dcterms:created xsi:type="dcterms:W3CDTF">2020-08-10T23:28:54Z</dcterms:created>
  <dcterms:modified xsi:type="dcterms:W3CDTF">2020-08-12T00:38:48Z</dcterms:modified>
</cp:coreProperties>
</file>