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950075" cy="9236075"/>
  <p:embeddedFontLst>
    <p:embeddedFont>
      <p:font typeface="Architects Daughter" panose="020B0604020202020204" charset="0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kEArTQL0rROvZH6knq7rqlcgi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11699" cy="46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36769" y="1"/>
            <a:ext cx="3011699" cy="46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04850" y="1154113"/>
            <a:ext cx="55403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2670"/>
            <a:ext cx="3011699" cy="46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 txBox="1">
            <a:spLocks noGrp="1"/>
          </p:cNvSpPr>
          <p:nvPr>
            <p:ph type="sldNum" idx="12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 txBox="1">
            <a:spLocks noGrp="1"/>
          </p:cNvSpPr>
          <p:nvPr>
            <p:ph type="sldNum" idx="12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084A9"/>
          </a:solidFill>
          <a:ln w="12700" cap="flat" cmpd="sng">
            <a:solidFill>
              <a:srgbClr val="0084A9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0000">
                <a:alpha val="862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5"/>
          <p:cNvSpPr/>
          <p:nvPr/>
        </p:nvSpPr>
        <p:spPr>
          <a:xfrm>
            <a:off x="0" y="420384"/>
            <a:ext cx="12192000" cy="132507"/>
          </a:xfrm>
          <a:prstGeom prst="rect">
            <a:avLst/>
          </a:prstGeom>
          <a:solidFill>
            <a:srgbClr val="6CB33F"/>
          </a:solidFill>
          <a:ln>
            <a:noFill/>
          </a:ln>
          <a:effectLst>
            <a:outerShdw blurRad="50800" dist="50800" dir="5400000" algn="ctr" rotWithShape="0">
              <a:srgbClr val="000000">
                <a:alpha val="862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5"/>
          <p:cNvSpPr/>
          <p:nvPr/>
        </p:nvSpPr>
        <p:spPr>
          <a:xfrm>
            <a:off x="0" y="6499123"/>
            <a:ext cx="12192000" cy="358877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IflFuzH30g&amp;feature=youtu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" descr="Highline_ColorVert_CMYK_NoTa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5359405"/>
            <a:ext cx="1147115" cy="106892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1414914" y="2130430"/>
            <a:ext cx="9862686" cy="1642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4A9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084A9"/>
                </a:solidFill>
              </a:rPr>
              <a:t>Family Partnerships</a:t>
            </a:r>
            <a:br>
              <a:rPr lang="en-US" sz="5400" b="1">
                <a:solidFill>
                  <a:srgbClr val="0084A9"/>
                </a:solidFill>
              </a:rPr>
            </a:br>
            <a:br>
              <a:rPr lang="en-US" sz="5400" b="1">
                <a:solidFill>
                  <a:srgbClr val="0084A9"/>
                </a:solidFill>
              </a:rPr>
            </a:br>
            <a:r>
              <a:rPr lang="en-US" sz="5400" b="1">
                <a:solidFill>
                  <a:srgbClr val="0084A9"/>
                </a:solidFill>
              </a:rPr>
              <a:t>The Impact Of Engagement</a:t>
            </a:r>
            <a:endParaRPr/>
          </a:p>
        </p:txBody>
      </p:sp>
      <p:sp>
        <p:nvSpPr>
          <p:cNvPr id="93" name="Google Shape;93;p1"/>
          <p:cNvSpPr txBox="1">
            <a:spLocks noGrp="1"/>
          </p:cNvSpPr>
          <p:nvPr>
            <p:ph type="subTitle" idx="1"/>
          </p:nvPr>
        </p:nvSpPr>
        <p:spPr>
          <a:xfrm>
            <a:off x="2844800" y="4369868"/>
            <a:ext cx="7721600" cy="126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CB33F"/>
              </a:buClr>
              <a:buSzPts val="2400"/>
              <a:buNone/>
            </a:pPr>
            <a:r>
              <a:rPr lang="en-US" b="1">
                <a:solidFill>
                  <a:srgbClr val="6CB33F"/>
                </a:solidFill>
              </a:rPr>
              <a:t>“Family Engagement in Highline Public Schools means trusting relationships, open communication, and opportunities for families and schools to partner in their students’ learning.” 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>
              <a:solidFill>
                <a:srgbClr val="6CB33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1" y="0"/>
            <a:ext cx="4167271" cy="6858000"/>
          </a:xfrm>
          <a:custGeom>
            <a:avLst/>
            <a:gdLst/>
            <a:ahLst/>
            <a:cxnLst/>
            <a:rect l="l" t="t" r="r" b="b"/>
            <a:pathLst>
              <a:path w="4167271" h="6858000" extrusionOk="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The Impact of Family Engagement on Student Success </a:t>
            </a:r>
            <a:endParaRPr/>
          </a:p>
        </p:txBody>
      </p:sp>
      <p:sp>
        <p:nvSpPr>
          <p:cNvPr id="101" name="Google Shape;101;p2"/>
          <p:cNvSpPr/>
          <p:nvPr/>
        </p:nvSpPr>
        <p:spPr>
          <a:xfrm rot="10800000" flipH="1">
            <a:off x="7550402" y="2455479"/>
            <a:ext cx="4083433" cy="4083433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4A9"/>
              </a:buClr>
              <a:buSzPts val="4400"/>
              <a:buNone/>
            </a:pPr>
            <a:r>
              <a:rPr lang="en-US" sz="4400">
                <a:solidFill>
                  <a:srgbClr val="0084A9"/>
                </a:solidFill>
              </a:rPr>
              <a:t>Does Family Engagement Matter?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sz="4400">
              <a:solidFill>
                <a:srgbClr val="0084A9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Video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https://www.youtube.com/watch?v=_IflFuzH30g&amp;feature=youtu.be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/>
          <p:nvPr/>
        </p:nvSpPr>
        <p:spPr>
          <a:xfrm>
            <a:off x="3048" y="4293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Do you believe this and why?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What or how would this look in your classroom?</a:t>
            </a:r>
            <a:endParaRPr/>
          </a:p>
        </p:txBody>
      </p:sp>
      <p:sp>
        <p:nvSpPr>
          <p:cNvPr id="111" name="Google Shape;111;p3"/>
          <p:cNvSpPr/>
          <p:nvPr/>
        </p:nvSpPr>
        <p:spPr>
          <a:xfrm rot="10800000" flipH="1">
            <a:off x="7550402" y="2455479"/>
            <a:ext cx="4083433" cy="4083433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Partnering with Families Will: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Contribute to your sense of accomplishment as a teacher.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Reduce your feelings of isolation – your families can act as a source of strength for you as a community that supports your work and goals of student achievement.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Break down the race and class hierarchies that have historically dominated and prevented healthy and respectful family-school relationships.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Create a productive team of allies that surround and support the child and you as the teacher.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Cultivate mutual respect and trust between home and school, so when challenges do arise, they are much more easily resolved.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Transform the instinct to be defensive and break down the us-versus-them dynamic.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391391" y="546101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Reflection</a:t>
            </a:r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391390" y="1546392"/>
            <a:ext cx="8474263" cy="2581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None/>
            </a:pPr>
            <a:r>
              <a:rPr lang="en-US" sz="3200">
                <a:solidFill>
                  <a:schemeClr val="accent2"/>
                </a:solidFill>
              </a:rPr>
              <a:t>Think about a time when you partnered with  a family to support a student in your classroom and the impact it had on the child, on the family, and on your teaching. Then consider: What aspects of family engagement in your classroom do you hope to grow and improve?</a:t>
            </a:r>
            <a:endParaRPr/>
          </a:p>
        </p:txBody>
      </p:sp>
      <p:grpSp>
        <p:nvGrpSpPr>
          <p:cNvPr id="120" name="Google Shape;120;p4"/>
          <p:cNvGrpSpPr/>
          <p:nvPr/>
        </p:nvGrpSpPr>
        <p:grpSpPr>
          <a:xfrm rot="539760">
            <a:off x="9154106" y="639700"/>
            <a:ext cx="2671212" cy="1347577"/>
            <a:chOff x="7557961" y="1703212"/>
            <a:chExt cx="2671212" cy="2697308"/>
          </a:xfrm>
        </p:grpSpPr>
        <p:pic>
          <p:nvPicPr>
            <p:cNvPr id="121" name="Google Shape;121;p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613375" y="1803399"/>
              <a:ext cx="2597121" cy="2597121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ffectLst>
              <a:outerShdw blurRad="65000" dist="50800" dir="12900000" kx="195000" ky="145000" algn="tl" rotWithShape="0">
                <a:srgbClr val="000000">
                  <a:alpha val="29803"/>
                </a:srgbClr>
              </a:outerShdw>
            </a:effectLst>
          </p:spPr>
        </p:pic>
        <p:sp>
          <p:nvSpPr>
            <p:cNvPr id="122" name="Google Shape;122;p4"/>
            <p:cNvSpPr txBox="1"/>
            <p:nvPr/>
          </p:nvSpPr>
          <p:spPr>
            <a:xfrm rot="-346483">
              <a:off x="7672635" y="1819963"/>
              <a:ext cx="2441863" cy="2402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Architects Daughter"/>
                  <a:ea typeface="Architects Daughter"/>
                  <a:cs typeface="Architects Daughter"/>
                  <a:sym typeface="Architects Daughter"/>
                </a:rPr>
                <a:t>Opportunity In Distance &amp; Hybrid Learning</a:t>
              </a:r>
              <a:endParaRPr/>
            </a:p>
          </p:txBody>
        </p:sp>
      </p:grpSp>
      <p:pic>
        <p:nvPicPr>
          <p:cNvPr id="123" name="Google Shape;123;p4" descr="Image result for clipart, people holding han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0035" y="4263992"/>
            <a:ext cx="6279806" cy="21158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Architects Daughter</vt:lpstr>
      <vt:lpstr>Arial</vt:lpstr>
      <vt:lpstr>Office Theme</vt:lpstr>
      <vt:lpstr>Family Partnerships  The Impact Of Engagement</vt:lpstr>
      <vt:lpstr>The Impact of Family Engagement on Student Success </vt:lpstr>
      <vt:lpstr>Do you believe this and why? What or how would this look in your classroom?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Partnerships  The Impact Of Engagement</dc:title>
  <dc:creator>Lolita Odonnell</dc:creator>
  <cp:lastModifiedBy>Lolita Odonnell</cp:lastModifiedBy>
  <cp:revision>1</cp:revision>
  <dcterms:created xsi:type="dcterms:W3CDTF">2020-08-11T00:52:27Z</dcterms:created>
  <dcterms:modified xsi:type="dcterms:W3CDTF">2020-08-12T00:40:41Z</dcterms:modified>
</cp:coreProperties>
</file>