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94" r:id="rId5"/>
    <p:sldId id="340" r:id="rId6"/>
    <p:sldId id="341" r:id="rId7"/>
    <p:sldId id="342" r:id="rId8"/>
  </p:sldIdLst>
  <p:sldSz cx="12192000" cy="6858000"/>
  <p:notesSz cx="6950075" cy="9236075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Myriad Pro" panose="020B050303040302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 Mirolla" initials="EM" lastIdx="1" clrIdx="0">
    <p:extLst>
      <p:ext uri="{19B8F6BF-5375-455C-9EA6-DF929625EA0E}">
        <p15:presenceInfo xmlns:p15="http://schemas.microsoft.com/office/powerpoint/2012/main" userId="S::evan.mirolla@highlineschools.org::b29df9a8-8ff8-4a17-8d8a-584f54d466ed" providerId="AD"/>
      </p:ext>
    </p:extLst>
  </p:cmAuthor>
  <p:cmAuthor id="2" name="Lolita Odonnell" initials="LO" lastIdx="0" clrIdx="1">
    <p:extLst>
      <p:ext uri="{19B8F6BF-5375-455C-9EA6-DF929625EA0E}">
        <p15:presenceInfo xmlns:p15="http://schemas.microsoft.com/office/powerpoint/2012/main" userId="S-1-5-21-1011293763-969304745-805716375-35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A9"/>
    <a:srgbClr val="6CB33F"/>
    <a:srgbClr val="F47B20"/>
    <a:srgbClr val="464646"/>
    <a:srgbClr val="FFFFFF"/>
    <a:srgbClr val="5A5A5A"/>
    <a:srgbClr val="762123"/>
    <a:srgbClr val="008420"/>
    <a:srgbClr val="D4992B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17" autoAdjust="0"/>
  </p:normalViewPr>
  <p:slideViewPr>
    <p:cSldViewPr snapToGrid="0">
      <p:cViewPr varScale="1">
        <p:scale>
          <a:sx n="115" d="100"/>
          <a:sy n="115" d="100"/>
        </p:scale>
        <p:origin x="5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23BC351-C777-4CBF-A838-F275A54EECD3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F30D4B01-B226-4B42-A2FC-05F6DB5F0C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7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74866101-2F3F-4DAB-AF4C-694BA6603A24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3" rIns="92486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6" tIns="46243" rIns="92486" bIns="4624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23A7314B-0197-42A6-BBD8-14394DCDD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4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314B-0197-42A6-BBD8-14394DCDDF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3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59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68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052" y="5927110"/>
            <a:ext cx="2743200" cy="365125"/>
          </a:xfrm>
          <a:prstGeom prst="rect">
            <a:avLst/>
          </a:prstGeom>
        </p:spPr>
        <p:txBody>
          <a:bodyPr/>
          <a:lstStyle/>
          <a:p>
            <a:fld id="{36E9DB74-625D-4321-891B-561ADB1A6265}" type="datetime1">
              <a:rPr lang="en-US" smtClean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9774" y="590153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Courtesy of Powerful Partnerships A Teacher's Guide to Engaging Families for Student Success - Karen L Mapp, Ilene Carver and Jessica Lander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7D82-59BF-41C0-BA3A-2C6F9CC0B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1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rgbClr val="0084A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052" y="5927110"/>
            <a:ext cx="2743200" cy="365125"/>
          </a:xfrm>
          <a:prstGeom prst="rect">
            <a:avLst/>
          </a:prstGeom>
        </p:spPr>
        <p:txBody>
          <a:bodyPr/>
          <a:lstStyle/>
          <a:p>
            <a:fld id="{6BB68EC5-B629-47C5-9BF9-9FA01E20C043}" type="datetime1">
              <a:rPr lang="en-US" smtClean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9774" y="590153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Courtesy of Powerful Partnerships A Teacher's Guide to Engaging Families for Student Success - Karen L Mapp, Ilene Carver and Jessica Lander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7D82-59BF-41C0-BA3A-2C6F9CC0B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1052" y="5927110"/>
            <a:ext cx="2743200" cy="365125"/>
          </a:xfrm>
          <a:prstGeom prst="rect">
            <a:avLst/>
          </a:prstGeom>
        </p:spPr>
        <p:txBody>
          <a:bodyPr/>
          <a:lstStyle/>
          <a:p>
            <a:fld id="{62D98587-E0BC-49D9-A93D-64C21303E49E}" type="datetime1">
              <a:rPr lang="en-US" smtClean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774" y="590153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Courtesy of Powerful Partnerships A Teacher's Guide to Engaging Families for Student Success - Karen L Mapp, Ilene Carver and Jessica Lander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7D82-59BF-41C0-BA3A-2C6F9CC0B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2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018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2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09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62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1052" y="5927110"/>
            <a:ext cx="2743200" cy="365125"/>
          </a:xfrm>
          <a:prstGeom prst="rect">
            <a:avLst/>
          </a:prstGeom>
        </p:spPr>
        <p:txBody>
          <a:bodyPr/>
          <a:lstStyle/>
          <a:p>
            <a:fld id="{FB1152A1-DC0F-4166-822F-9557855BE730}" type="datetime1">
              <a:rPr lang="en-US" smtClean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774" y="590153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Courtesy of Powerful Partnerships A Teacher's Guide to Engaging Families for Student Success - Karen L Mapp, Ilene Carver and Jessica Lander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7D82-59BF-41C0-BA3A-2C6F9CC0B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8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51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7D82-59BF-41C0-BA3A-2C6F9CC0B3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84A9"/>
          </a:solidFill>
          <a:ln>
            <a:solidFill>
              <a:srgbClr val="0084A9"/>
            </a:solidFill>
          </a:ln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20384"/>
            <a:ext cx="12192000" cy="132507"/>
          </a:xfrm>
          <a:prstGeom prst="rect">
            <a:avLst/>
          </a:prstGeom>
          <a:solidFill>
            <a:srgbClr val="6CB33F"/>
          </a:solidFill>
          <a:ln>
            <a:noFill/>
          </a:ln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99123"/>
            <a:ext cx="12192000" cy="358877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6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84A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6464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6464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6464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ghline_ColorVert_CMYK_NoT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359405"/>
            <a:ext cx="1147115" cy="106892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23227" y="2915216"/>
            <a:ext cx="9862686" cy="213892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/>
              <a:t>Family Partnerships </a:t>
            </a:r>
            <a:br>
              <a:rPr lang="en-US" sz="4900" dirty="0"/>
            </a:br>
            <a:r>
              <a:rPr lang="en-US" sz="4900" dirty="0"/>
              <a:t>Guiding Principles</a:t>
            </a:r>
            <a:br>
              <a:rPr lang="en-US" sz="4900" dirty="0"/>
            </a:br>
            <a:r>
              <a:rPr lang="en-US" sz="4900" dirty="0"/>
              <a:t>Outlined in the  </a:t>
            </a:r>
            <a:br>
              <a:rPr lang="en-US" sz="4900" dirty="0"/>
            </a:br>
            <a:r>
              <a:rPr lang="en-US" sz="4900" dirty="0"/>
              <a:t>Instructional Model </a:t>
            </a:r>
            <a:br>
              <a:rPr lang="en-US" sz="4900" dirty="0"/>
            </a:br>
            <a:r>
              <a:rPr lang="en-US" sz="4900" dirty="0"/>
              <a:t>for </a:t>
            </a:r>
            <a:br>
              <a:rPr lang="en-US" sz="4900" dirty="0"/>
            </a:br>
            <a:r>
              <a:rPr lang="en-US" sz="4900" dirty="0"/>
              <a:t>Distance &amp; Hybrid Learning</a:t>
            </a:r>
          </a:p>
        </p:txBody>
      </p:sp>
    </p:spTree>
    <p:extLst>
      <p:ext uri="{BB962C8B-B14F-4D97-AF65-F5344CB8AC3E}">
        <p14:creationId xmlns:p14="http://schemas.microsoft.com/office/powerpoint/2010/main" val="182316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532DE-2EB1-4B50-9750-4934F86A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6" y="340823"/>
            <a:ext cx="6641930" cy="134986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Guiding Principles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5B978-DA88-4875-ACF6-0F5950919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396" y="2211185"/>
            <a:ext cx="5450165" cy="3965778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i="0" u="none" strike="noStrike" dirty="0">
                <a:effectLst/>
                <a:latin typeface="&amp;quot"/>
              </a:rPr>
              <a:t>PARTNERING WITH FAMILIES</a:t>
            </a:r>
            <a:endParaRPr lang="en-US" sz="2200" b="0" i="0" u="none" strike="noStrike" dirty="0">
              <a:effectLst/>
              <a:latin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effectLst/>
                <a:latin typeface="&amp;quot"/>
              </a:rPr>
              <a:t>Equal Partners.</a:t>
            </a:r>
            <a:r>
              <a:rPr lang="en-US" sz="2200" b="0" i="0" u="none" strike="noStrike" dirty="0">
                <a:effectLst/>
                <a:latin typeface="&amp;quot"/>
              </a:rPr>
              <a:t>  Work with families as equal partners in their students’ education.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effectLst/>
                <a:latin typeface="&amp;quot"/>
              </a:rPr>
              <a:t>Funds of Knowledge.</a:t>
            </a:r>
            <a:r>
              <a:rPr lang="en-US" sz="2200" b="0" i="0" u="none" strike="noStrike" dirty="0">
                <a:effectLst/>
                <a:latin typeface="&amp;quot"/>
              </a:rPr>
              <a:t>  Actively discover and use the abilities, knowledge, perspectives and experience of families to support their students’ learning.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effectLst/>
                <a:latin typeface="&amp;quot"/>
              </a:rPr>
              <a:t>School Responsibility.</a:t>
            </a:r>
            <a:r>
              <a:rPr lang="en-US" sz="2200" b="0" i="0" u="none" strike="noStrike" dirty="0">
                <a:effectLst/>
                <a:latin typeface="&amp;quot"/>
              </a:rPr>
              <a:t>  Own the responsibility for cultivating and sustaining the partnership among school, home and community.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Schoolhouse">
            <a:extLst>
              <a:ext uri="{FF2B5EF4-FFF2-40B4-BE49-F238E27FC236}">
                <a16:creationId xmlns:a16="http://schemas.microsoft.com/office/drawing/2014/main" id="{40E9142F-257C-4EA7-9E77-E53766203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6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E19A4-A308-4389-9205-8B43186C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General Expectations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A81AA59-F35E-419E-BD8A-172F6E7AFD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5558489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0" rIns="91440" bIns="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&amp;quot"/>
                <a:cs typeface="Times New Roman" panose="02020603050405020304" pitchFamily="18" charset="0"/>
              </a:rPr>
              <a:t>Partner with Families</a:t>
            </a:r>
            <a:r>
              <a:rPr lang="en-US" altLang="en-US" sz="2000" b="1" dirty="0">
                <a:latin typeface="&amp;quot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&amp;quot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&amp;quot"/>
                <a:cs typeface="Times New Roman" panose="02020603050405020304" pitchFamily="18" charset="0"/>
              </a:rPr>
              <a:t>Collaborate with families to evolve the academic program and their support roles</a:t>
            </a:r>
            <a:r>
              <a:rPr lang="en-US" altLang="en-US" sz="2000" dirty="0">
                <a:latin typeface="&amp;quot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&amp;quot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&amp;quot"/>
                <a:cs typeface="Times New Roman" panose="02020603050405020304" pitchFamily="18" charset="0"/>
              </a:rPr>
              <a:t>Communicate with parents at least weekly on upcoming academic work and opportunities to support.</a:t>
            </a:r>
            <a:endParaRPr lang="en-US" altLang="en-US" sz="2000" dirty="0">
              <a:latin typeface="&amp;quot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&amp;quot"/>
                <a:cs typeface="Times New Roman" panose="02020603050405020304" pitchFamily="18" charset="0"/>
              </a:rPr>
              <a:t>Provide clear protocol for 2-way communications</a:t>
            </a:r>
            <a:endParaRPr lang="en-US" altLang="en-US" sz="2000" dirty="0">
              <a:latin typeface="&amp;quot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&amp;quot"/>
                <a:cs typeface="Times New Roman" panose="02020603050405020304" pitchFamily="18" charset="0"/>
              </a:rPr>
              <a:t>Work with families to build their capacity to support learning.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7B529-61F0-4F98-BD39-A6D33D83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Asynchronous Learning</a:t>
            </a:r>
          </a:p>
        </p:txBody>
      </p:sp>
      <p:sp>
        <p:nvSpPr>
          <p:cNvPr id="28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F6CE8-5FA4-4A7A-876F-D4F774C1C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Teacher Practice:</a:t>
            </a:r>
          </a:p>
          <a:p>
            <a:r>
              <a:rPr lang="en-US" sz="2000" b="1" dirty="0"/>
              <a:t>Family Roles </a:t>
            </a:r>
            <a:r>
              <a:rPr lang="en-US" sz="2000" dirty="0"/>
              <a:t>– Collaborate with families to develop consistent roles to support learning. </a:t>
            </a:r>
          </a:p>
          <a:p>
            <a:pPr marL="0" indent="0">
              <a:buNone/>
            </a:pPr>
            <a:r>
              <a:rPr lang="en-US" sz="2400" b="1" dirty="0"/>
              <a:t>Structures &amp; Protocols: </a:t>
            </a:r>
          </a:p>
          <a:p>
            <a:r>
              <a:rPr lang="en-US" sz="2000" b="1" dirty="0"/>
              <a:t>2-Way Family Communication</a:t>
            </a:r>
            <a:r>
              <a:rPr lang="en-US" sz="2000" dirty="0"/>
              <a:t> – Provide clear protocol for families to provide feedback, ask questions, discuss assignments, ask for support and share information.</a:t>
            </a:r>
          </a:p>
          <a:p>
            <a:pPr marL="0" indent="0">
              <a:buNone/>
            </a:pPr>
            <a:r>
              <a:rPr lang="en-US" sz="2400" b="1" dirty="0"/>
              <a:t>Recommendations:</a:t>
            </a:r>
          </a:p>
          <a:p>
            <a:r>
              <a:rPr lang="en-US" sz="2000" b="1" dirty="0"/>
              <a:t>Provide Extensions – </a:t>
            </a:r>
            <a:r>
              <a:rPr lang="en-US" sz="2000" dirty="0"/>
              <a:t>Encourage students to extend their learning through engaging with online, family and community resources that complement core instruction. 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2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7CFEF5BDB81A4193EAA45C8BA92CB5" ma:contentTypeVersion="1" ma:contentTypeDescription="Create a new document." ma:contentTypeScope="" ma:versionID="9f0b8b2795bb37cd2d15921e054d9666">
  <xsd:schema xmlns:xsd="http://www.w3.org/2001/XMLSchema" xmlns:xs="http://www.w3.org/2001/XMLSchema" xmlns:p="http://schemas.microsoft.com/office/2006/metadata/properties" xmlns:ns2="807a69d3-60df-4ab8-b48b-d5650b1841aa" targetNamespace="http://schemas.microsoft.com/office/2006/metadata/properties" ma:root="true" ma:fieldsID="89fc1c0f374f23983d8e151676d844b6" ns2:_="">
    <xsd:import namespace="807a69d3-60df-4ab8-b48b-d5650b1841a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69d3-60df-4ab8-b48b-d5650b1841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F2B268-77B5-49FD-85D0-71918CE96639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807a69d3-60df-4ab8-b48b-d5650b1841aa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589CC2-B1D5-4E1E-A798-F59923F074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7a69d3-60df-4ab8-b48b-d5650b1841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8EE486-1768-4916-BE69-BC483593D1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215</Words>
  <Application>Microsoft Office PowerPoint</Application>
  <PresentationFormat>Widescreen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Times New Roman</vt:lpstr>
      <vt:lpstr>Myriad Pro</vt:lpstr>
      <vt:lpstr>Calibri</vt:lpstr>
      <vt:lpstr>Arial</vt:lpstr>
      <vt:lpstr>Arial Black</vt:lpstr>
      <vt:lpstr>Calibri Light</vt:lpstr>
      <vt:lpstr>&amp;quot</vt:lpstr>
      <vt:lpstr>Office Theme</vt:lpstr>
      <vt:lpstr>     Family Partnerships  Guiding Principles Outlined in the   Instructional Model  for  Distance &amp; Hybrid Learning</vt:lpstr>
      <vt:lpstr>Guiding Principles</vt:lpstr>
      <vt:lpstr>General Expectations</vt:lpstr>
      <vt:lpstr>Asynchronous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Partnerships  Guiding Principles Outlined in the   Instructional Model  for  Distance &amp; Hybrid Learning</dc:title>
  <dc:creator>Lolita Odonnell</dc:creator>
  <cp:lastModifiedBy>Lolita Odonnell</cp:lastModifiedBy>
  <cp:revision>1</cp:revision>
  <dcterms:created xsi:type="dcterms:W3CDTF">2020-08-11T16:16:00Z</dcterms:created>
  <dcterms:modified xsi:type="dcterms:W3CDTF">2020-08-12T00:41:38Z</dcterms:modified>
</cp:coreProperties>
</file>